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81" r:id="rId8"/>
    <p:sldId id="282" r:id="rId9"/>
    <p:sldId id="283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4" r:id="rId30"/>
  </p:sldIdLst>
  <p:sldSz cx="18288000" cy="10287000"/>
  <p:notesSz cx="6858000" cy="9144000"/>
  <p:embeddedFontLst>
    <p:embeddedFont>
      <p:font typeface="TDTD순고딕" panose="020B0600000101010101" charset="-127"/>
      <p:regular r:id="rId32"/>
    </p:embeddedFont>
    <p:embeddedFont>
      <p:font typeface="TDTD한강고딕" panose="020B0600000101010101" charset="-127"/>
      <p:regular r:id="rId33"/>
    </p:embeddedFont>
    <p:embeddedFont>
      <p:font typeface="각진펜" panose="020B0600000101010101" charset="-127"/>
      <p:regular r:id="rId34"/>
    </p:embeddedFont>
    <p:embeddedFont>
      <p:font typeface="각진펜 Bold" panose="020B0600000101010101" charset="-127"/>
      <p:regular r:id="rId35"/>
    </p:embeddedFont>
    <p:embeddedFont>
      <p:font typeface="윤고딕" panose="020B0600000101010101" charset="-127"/>
      <p:regular r:id="rId36"/>
    </p:embeddedFont>
    <p:embeddedFont>
      <p:font typeface="윤고딕 Bold" panose="020B0600000101010101" charset="-127"/>
      <p:regular r:id="rId37"/>
    </p:embeddedFont>
    <p:embeddedFont>
      <p:font typeface="윤고딕 Light" panose="020B0600000101010101" charset="-127"/>
      <p:regular r:id="rId38"/>
    </p:embeddedFont>
    <p:embeddedFont>
      <p:font typeface="윤고딕 Semi-Bold" panose="020B0600000101010101" charset="-127"/>
      <p:regular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맑은 고딕" panose="020B0503020000020004" pitchFamily="50" charset="-127"/>
      <p:regular r:id="rId44"/>
      <p:bold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22" autoAdjust="0"/>
  </p:normalViewPr>
  <p:slideViewPr>
    <p:cSldViewPr>
      <p:cViewPr varScale="1">
        <p:scale>
          <a:sx n="72" d="100"/>
          <a:sy n="72" d="100"/>
        </p:scale>
        <p:origin x="68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B5E07B-1EBE-4C4B-8138-535AA37CF878}" type="datetimeFigureOut">
              <a:rPr lang="ko-KR" altLang="en-US" smtClean="0"/>
              <a:t>2025-01-27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5F7E1-CEB7-4AD6-8965-B7E6DF1F88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173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F7E1-CEB7-4AD6-8965-B7E6DF1F886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383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F7E1-CEB7-4AD6-8965-B7E6DF1F886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609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769610" y="669032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2504229" y="4450357"/>
            <a:ext cx="13068371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dirty="0" err="1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영화</a:t>
            </a:r>
            <a:r>
              <a:rPr lang="en-US" sz="6500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6500" dirty="0" err="1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</a:t>
            </a:r>
            <a:r>
              <a:rPr lang="en-US" sz="6500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6500" dirty="0" err="1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분석</a:t>
            </a:r>
            <a:r>
              <a:rPr lang="en-US" sz="6500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6500" dirty="0" err="1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계절</a:t>
            </a:r>
            <a:r>
              <a:rPr lang="en-US" sz="6500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, </a:t>
            </a:r>
            <a:r>
              <a:rPr lang="en-US" sz="6500" dirty="0" err="1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관객수</a:t>
            </a:r>
            <a:r>
              <a:rPr lang="en-US" sz="6500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6500" dirty="0" err="1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예측</a:t>
            </a:r>
            <a:endParaRPr lang="en-US" sz="6500" dirty="0">
              <a:solidFill>
                <a:srgbClr val="7F90D4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769610" y="2979492"/>
            <a:ext cx="1453760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545454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3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2025년 01월 27일 </a:t>
            </a:r>
            <a:r>
              <a:rPr lang="en-US" sz="3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월요일</a:t>
            </a:r>
            <a:endParaRPr lang="en-US" sz="3000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403592" y="7770308"/>
            <a:ext cx="5903627" cy="682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48"/>
              </a:lnSpc>
            </a:pPr>
            <a:r>
              <a:rPr lang="en-US" sz="1963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스마트팩토리혁신을 위한 AI 솔루션 개발자 양성과정 </a:t>
            </a:r>
          </a:p>
          <a:p>
            <a:pPr algn="r">
              <a:lnSpc>
                <a:spcPts val="2748"/>
              </a:lnSpc>
              <a:spcBef>
                <a:spcPct val="0"/>
              </a:spcBef>
            </a:pPr>
            <a:endParaRPr lang="en-US" sz="1963">
              <a:solidFill>
                <a:srgbClr val="545454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210076" y="8415199"/>
            <a:ext cx="1097142" cy="683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45"/>
              </a:lnSpc>
            </a:pPr>
            <a:r>
              <a:rPr lang="en-US" sz="1961">
                <a:solidFill>
                  <a:srgbClr val="545454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오시윤</a:t>
            </a:r>
          </a:p>
          <a:p>
            <a:pPr algn="r">
              <a:lnSpc>
                <a:spcPts val="2745"/>
              </a:lnSpc>
              <a:spcBef>
                <a:spcPct val="0"/>
              </a:spcBef>
            </a:pPr>
            <a:endParaRPr lang="en-US" sz="1961">
              <a:solidFill>
                <a:srgbClr val="545454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871929" y="2022124"/>
            <a:ext cx="5591266" cy="52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3390378" y="2891828"/>
            <a:ext cx="11301259" cy="593316"/>
          </a:xfrm>
          <a:custGeom>
            <a:avLst/>
            <a:gdLst/>
            <a:ahLst/>
            <a:cxnLst/>
            <a:rect l="l" t="t" r="r" b="b"/>
            <a:pathLst>
              <a:path w="11301259" h="593316">
                <a:moveTo>
                  <a:pt x="0" y="0"/>
                </a:moveTo>
                <a:lnTo>
                  <a:pt x="11301259" y="0"/>
                </a:lnTo>
                <a:lnTo>
                  <a:pt x="11301259" y="593316"/>
                </a:lnTo>
                <a:lnTo>
                  <a:pt x="0" y="5933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390378" y="3761369"/>
            <a:ext cx="11301259" cy="593316"/>
          </a:xfrm>
          <a:custGeom>
            <a:avLst/>
            <a:gdLst/>
            <a:ahLst/>
            <a:cxnLst/>
            <a:rect l="l" t="t" r="r" b="b"/>
            <a:pathLst>
              <a:path w="11301259" h="593316">
                <a:moveTo>
                  <a:pt x="0" y="0"/>
                </a:moveTo>
                <a:lnTo>
                  <a:pt x="11301259" y="0"/>
                </a:lnTo>
                <a:lnTo>
                  <a:pt x="11301259" y="593316"/>
                </a:lnTo>
                <a:lnTo>
                  <a:pt x="0" y="5933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390378" y="4630910"/>
            <a:ext cx="11301259" cy="1101873"/>
          </a:xfrm>
          <a:custGeom>
            <a:avLst/>
            <a:gdLst/>
            <a:ahLst/>
            <a:cxnLst/>
            <a:rect l="l" t="t" r="r" b="b"/>
            <a:pathLst>
              <a:path w="11301259" h="1101873">
                <a:moveTo>
                  <a:pt x="0" y="0"/>
                </a:moveTo>
                <a:lnTo>
                  <a:pt x="11301259" y="0"/>
                </a:lnTo>
                <a:lnTo>
                  <a:pt x="11301259" y="1101873"/>
                </a:lnTo>
                <a:lnTo>
                  <a:pt x="0" y="11018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390378" y="8149940"/>
            <a:ext cx="11301259" cy="678076"/>
          </a:xfrm>
          <a:custGeom>
            <a:avLst/>
            <a:gdLst/>
            <a:ahLst/>
            <a:cxnLst/>
            <a:rect l="l" t="t" r="r" b="b"/>
            <a:pathLst>
              <a:path w="11301259" h="678076">
                <a:moveTo>
                  <a:pt x="0" y="0"/>
                </a:moveTo>
                <a:lnTo>
                  <a:pt x="11301259" y="0"/>
                </a:lnTo>
                <a:lnTo>
                  <a:pt x="11301259" y="678076"/>
                </a:lnTo>
                <a:lnTo>
                  <a:pt x="0" y="6780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390378" y="6009008"/>
            <a:ext cx="11301259" cy="1864708"/>
          </a:xfrm>
          <a:custGeom>
            <a:avLst/>
            <a:gdLst/>
            <a:ahLst/>
            <a:cxnLst/>
            <a:rect l="l" t="t" r="r" b="b"/>
            <a:pathLst>
              <a:path w="11301259" h="1864708">
                <a:moveTo>
                  <a:pt x="0" y="0"/>
                </a:moveTo>
                <a:lnTo>
                  <a:pt x="11301259" y="0"/>
                </a:lnTo>
                <a:lnTo>
                  <a:pt x="11301259" y="1864707"/>
                </a:lnTo>
                <a:lnTo>
                  <a:pt x="0" y="18647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994083" y="1053074"/>
            <a:ext cx="2525890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90378" y="1053074"/>
            <a:ext cx="6967659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개발환경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2227630" y="2997668"/>
            <a:ext cx="4584686" cy="5606344"/>
          </a:xfrm>
          <a:custGeom>
            <a:avLst/>
            <a:gdLst/>
            <a:ahLst/>
            <a:cxnLst/>
            <a:rect l="l" t="t" r="r" b="b"/>
            <a:pathLst>
              <a:path w="4584686" h="5606344">
                <a:moveTo>
                  <a:pt x="0" y="0"/>
                </a:moveTo>
                <a:lnTo>
                  <a:pt x="4584687" y="0"/>
                </a:lnTo>
                <a:lnTo>
                  <a:pt x="4584687" y="5606343"/>
                </a:lnTo>
                <a:lnTo>
                  <a:pt x="0" y="56063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90378" y="1053074"/>
            <a:ext cx="7605113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자료 정제 및 통합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74203" y="8415531"/>
            <a:ext cx="5738114" cy="842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24"/>
              </a:lnSpc>
            </a:pPr>
            <a:r>
              <a:rPr lang="en-US" sz="3300">
                <a:solidFill>
                  <a:srgbClr val="FF313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 전처리 전 6043 rows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97801" y="2510828"/>
            <a:ext cx="7581055" cy="925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ctr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 컬럼 삭제 및 컬럼명 변경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18EA41-F89E-4AA5-A257-35057023E17C}"/>
              </a:ext>
            </a:extLst>
          </p:cNvPr>
          <p:cNvSpPr txBox="1"/>
          <p:nvPr/>
        </p:nvSpPr>
        <p:spPr>
          <a:xfrm>
            <a:off x="7716328" y="4045684"/>
            <a:ext cx="9144000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8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불필요한</a:t>
            </a:r>
            <a:r>
              <a:rPr lang="en-US" altLang="ko-KR" sz="28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컬럼</a:t>
            </a:r>
            <a:r>
              <a:rPr lang="en-US" altLang="ko-KR" sz="28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삭제</a:t>
            </a:r>
            <a:endParaRPr lang="en-US" altLang="ko-KR" sz="28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800"/>
              </a:lnSpc>
            </a:pPr>
            <a:endParaRPr lang="en-US" altLang="ko-KR" sz="28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424"/>
              </a:lnSpc>
              <a:spcBef>
                <a:spcPct val="0"/>
              </a:spcBef>
            </a:pP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movies = </a:t>
            </a:r>
            <a:r>
              <a:rPr lang="en-US" altLang="ko-KR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movie.drop</a:t>
            </a: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(columns={'NO','DRCTR_NM','MAKR_NM','INCME_CMPNY_NM','MOVIE_TY_NM','MOVIE_STLE_NM','NLTY_NM','SALES_PRICE',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                   'SEOUL_SALES_PRICE','SEOUL_VIEWNG_NMPR_CO' ,'MOVIE_SDIV_NM’})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endParaRPr lang="en-US" altLang="ko-KR" sz="18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2424"/>
              </a:lnSpc>
              <a:spcBef>
                <a:spcPct val="0"/>
              </a:spcBef>
            </a:pPr>
            <a:r>
              <a:rPr lang="en-US" altLang="ko-KR" sz="28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컬럼명</a:t>
            </a:r>
            <a:r>
              <a:rPr lang="en-US" altLang="ko-KR" sz="28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변경</a:t>
            </a:r>
            <a:endParaRPr lang="en-US" altLang="ko-KR" sz="28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424"/>
              </a:lnSpc>
              <a:spcBef>
                <a:spcPct val="0"/>
              </a:spcBef>
            </a:pPr>
            <a:endParaRPr lang="en-US" altLang="ko-KR" sz="28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424"/>
              </a:lnSpc>
              <a:spcBef>
                <a:spcPct val="0"/>
              </a:spcBef>
            </a:pP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movies = </a:t>
            </a:r>
            <a:r>
              <a:rPr lang="en-US" altLang="ko-KR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movies.rename</a:t>
            </a: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(columns=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{'MOVIE_NM':'</a:t>
            </a:r>
            <a:r>
              <a:rPr lang="en-US" altLang="ko-KR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영화제목</a:t>
            </a: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', 'DISTB_CMPNY_NM':'</a:t>
            </a:r>
            <a:r>
              <a:rPr lang="en-US" altLang="ko-KR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유통회사명</a:t>
            </a: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', 'OPN_DE':'</a:t>
            </a:r>
            <a:r>
              <a:rPr lang="en-US" altLang="ko-KR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개봉일</a:t>
            </a: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', 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                               'TOT_SCRN_CO':'</a:t>
            </a:r>
            <a:r>
              <a:rPr lang="en-US" altLang="ko-KR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총스크린수</a:t>
            </a: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', 'VIEWNG_NMPR_CO':'</a:t>
            </a:r>
            <a:r>
              <a:rPr lang="en-US" altLang="ko-KR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관람객수</a:t>
            </a: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', 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                               'GENRE_NM':'</a:t>
            </a:r>
            <a:r>
              <a:rPr lang="en-US" altLang="ko-KR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장르</a:t>
            </a: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', 'GRAD_NM':'</a:t>
            </a:r>
            <a:r>
              <a:rPr lang="en-US" altLang="ko-KR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등급</a:t>
            </a: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', '네이버_</a:t>
            </a:r>
            <a:r>
              <a:rPr lang="en-US" altLang="ko-KR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평점</a:t>
            </a: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':'</a:t>
            </a:r>
            <a:r>
              <a:rPr lang="en-US" altLang="ko-KR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네이버_평점</a:t>
            </a: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', 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                               '씨네21_평점':'씨네21_평점'})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2114135" y="3006560"/>
            <a:ext cx="5841548" cy="5200625"/>
          </a:xfrm>
          <a:custGeom>
            <a:avLst/>
            <a:gdLst/>
            <a:ahLst/>
            <a:cxnLst/>
            <a:rect l="l" t="t" r="r" b="b"/>
            <a:pathLst>
              <a:path w="5841548" h="5200625">
                <a:moveTo>
                  <a:pt x="0" y="0"/>
                </a:moveTo>
                <a:lnTo>
                  <a:pt x="5841548" y="0"/>
                </a:lnTo>
                <a:lnTo>
                  <a:pt x="5841548" y="5200625"/>
                </a:lnTo>
                <a:lnTo>
                  <a:pt x="0" y="5200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0378" y="1053074"/>
            <a:ext cx="7605113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자료 정제 및 통합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91752" y="2626400"/>
            <a:ext cx="5194686" cy="925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 결측치 처리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55683" y="3904959"/>
            <a:ext cx="8371081" cy="5070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총스크린수</a:t>
            </a:r>
            <a:r>
              <a:rPr lang="en-US" sz="24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결측치</a:t>
            </a:r>
            <a:r>
              <a:rPr lang="en-US" sz="24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처리</a:t>
            </a:r>
            <a:r>
              <a:rPr lang="en-US" sz="24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(median)</a:t>
            </a:r>
          </a:p>
          <a:p>
            <a:pPr algn="ctr">
              <a:lnSpc>
                <a:spcPts val="2800"/>
              </a:lnSpc>
            </a:pPr>
            <a:endParaRPr lang="en-US" sz="2499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movies['</a:t>
            </a:r>
            <a:r>
              <a:rPr lang="en-US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총스크린수</a:t>
            </a:r>
            <a:r>
              <a:rPr lang="en-US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'] = movies['</a:t>
            </a:r>
            <a:r>
              <a:rPr lang="en-US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총스크린수</a:t>
            </a:r>
            <a:r>
              <a:rPr lang="en-US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'].</a:t>
            </a:r>
            <a:r>
              <a:rPr lang="en-US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str.replace</a:t>
            </a:r>
            <a:r>
              <a:rPr lang="en-US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(',','').</a:t>
            </a:r>
            <a:r>
              <a:rPr lang="en-US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astype</a:t>
            </a:r>
            <a:r>
              <a:rPr lang="en-US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(np.float32)</a:t>
            </a:r>
          </a:p>
          <a:p>
            <a:pPr algn="ctr">
              <a:lnSpc>
                <a:spcPts val="2520"/>
              </a:lnSpc>
            </a:pPr>
            <a:r>
              <a:rPr lang="en-US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median_screen_count</a:t>
            </a:r>
            <a:r>
              <a:rPr lang="en-US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= movies['</a:t>
            </a:r>
            <a:r>
              <a:rPr lang="en-US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총스크린수</a:t>
            </a:r>
            <a:r>
              <a:rPr lang="en-US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'].median()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3499"/>
              </a:lnSpc>
            </a:pPr>
            <a:r>
              <a:rPr lang="en-US" sz="24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관람객수</a:t>
            </a:r>
            <a:r>
              <a:rPr lang="en-US" sz="24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, </a:t>
            </a:r>
            <a:r>
              <a:rPr lang="en-US" sz="24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네이버_평점</a:t>
            </a:r>
            <a:r>
              <a:rPr lang="en-US" sz="24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, 씨네21_평점 </a:t>
            </a:r>
            <a:r>
              <a:rPr lang="en-US" sz="24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결측치</a:t>
            </a:r>
            <a:r>
              <a:rPr lang="en-US" sz="24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처리</a:t>
            </a:r>
            <a:r>
              <a:rPr lang="en-US" sz="24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(mean)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endParaRPr lang="en-US" sz="2499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424"/>
              </a:lnSpc>
              <a:spcBef>
                <a:spcPct val="0"/>
              </a:spcBef>
            </a:pP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movies_visitors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= </a:t>
            </a: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movies.groupby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(['</a:t>
            </a: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장르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', '</a:t>
            </a: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개봉월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'])['</a:t>
            </a: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관람객수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'].mean().unstack()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naver_mean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= </a:t>
            </a: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movies.groupby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(['</a:t>
            </a: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장르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', '</a:t>
            </a: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개봉월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'])['</a:t>
            </a: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네이버_평점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'].mean().unstack()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cine_mean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= </a:t>
            </a: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movies.groupby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(['</a:t>
            </a: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장르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', '</a:t>
            </a: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개봉월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'])['씨네21_평점'].mean().unstack()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endParaRPr lang="en-US" sz="1732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네이버_평점</a:t>
            </a:r>
            <a:r>
              <a:rPr lang="en-US" sz="24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, 씨네21_평점 </a:t>
            </a:r>
            <a:r>
              <a:rPr lang="en-US" sz="24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기준</a:t>
            </a:r>
            <a:r>
              <a:rPr lang="en-US" sz="24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평균</a:t>
            </a:r>
            <a:r>
              <a:rPr lang="en-US" sz="24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평점</a:t>
            </a:r>
            <a:r>
              <a:rPr lang="en-US" sz="24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생성</a:t>
            </a:r>
            <a:endParaRPr lang="en-US" sz="2499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800"/>
              </a:lnSpc>
              <a:spcBef>
                <a:spcPct val="0"/>
              </a:spcBef>
            </a:pPr>
            <a:endParaRPr lang="en-US" sz="2499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422"/>
              </a:lnSpc>
              <a:spcBef>
                <a:spcPct val="0"/>
              </a:spcBef>
            </a:pPr>
            <a:r>
              <a:rPr lang="en-US" sz="173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movies_mean</a:t>
            </a:r>
            <a:r>
              <a:rPr lang="en-US" sz="173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['</a:t>
            </a:r>
            <a:r>
              <a:rPr lang="en-US" sz="173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평균평점</a:t>
            </a:r>
            <a:r>
              <a:rPr lang="en-US" sz="173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'] = (</a:t>
            </a:r>
            <a:r>
              <a:rPr lang="en-US" sz="173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movies_mean</a:t>
            </a:r>
            <a:r>
              <a:rPr lang="en-US" sz="173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['</a:t>
            </a:r>
            <a:r>
              <a:rPr lang="en-US" sz="173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네이버_평점</a:t>
            </a:r>
            <a:r>
              <a:rPr lang="en-US" sz="173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']+</a:t>
            </a:r>
            <a:r>
              <a:rPr lang="en-US" sz="173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movies_mean</a:t>
            </a:r>
            <a:r>
              <a:rPr lang="en-US" sz="173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['씨네21_평점']) /2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633024" y="4062415"/>
            <a:ext cx="130760" cy="13076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63905" y="5778638"/>
            <a:ext cx="130760" cy="13076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635979" y="7756382"/>
            <a:ext cx="130760" cy="130760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591865" y="3006560"/>
            <a:ext cx="5362657" cy="5259197"/>
          </a:xfrm>
          <a:custGeom>
            <a:avLst/>
            <a:gdLst/>
            <a:ahLst/>
            <a:cxnLst/>
            <a:rect l="l" t="t" r="r" b="b"/>
            <a:pathLst>
              <a:path w="5362657" h="5259197">
                <a:moveTo>
                  <a:pt x="0" y="0"/>
                </a:moveTo>
                <a:lnTo>
                  <a:pt x="5362657" y="0"/>
                </a:lnTo>
                <a:lnTo>
                  <a:pt x="5362657" y="5259197"/>
                </a:lnTo>
                <a:lnTo>
                  <a:pt x="0" y="5259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192935" y="3006560"/>
            <a:ext cx="9925208" cy="5644962"/>
          </a:xfrm>
          <a:custGeom>
            <a:avLst/>
            <a:gdLst/>
            <a:ahLst/>
            <a:cxnLst/>
            <a:rect l="l" t="t" r="r" b="b"/>
            <a:pathLst>
              <a:path w="9925208" h="5644962">
                <a:moveTo>
                  <a:pt x="0" y="0"/>
                </a:moveTo>
                <a:lnTo>
                  <a:pt x="9925208" y="0"/>
                </a:lnTo>
                <a:lnTo>
                  <a:pt x="9925208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90378" y="1053074"/>
            <a:ext cx="7605113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자료 정제 및 통합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8415531"/>
            <a:ext cx="5738114" cy="842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24"/>
              </a:lnSpc>
            </a:pPr>
            <a:r>
              <a:rPr lang="en-US" sz="3300">
                <a:solidFill>
                  <a:srgbClr val="FF313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 전처리 후 5999 rows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650586" y="2891828"/>
            <a:ext cx="8093653" cy="7148331"/>
          </a:xfrm>
          <a:custGeom>
            <a:avLst/>
            <a:gdLst/>
            <a:ahLst/>
            <a:cxnLst/>
            <a:rect l="l" t="t" r="r" b="b"/>
            <a:pathLst>
              <a:path w="8093653" h="7148331">
                <a:moveTo>
                  <a:pt x="0" y="0"/>
                </a:moveTo>
                <a:lnTo>
                  <a:pt x="8093653" y="0"/>
                </a:lnTo>
                <a:lnTo>
                  <a:pt x="8093653" y="7148331"/>
                </a:lnTo>
                <a:lnTo>
                  <a:pt x="0" y="71483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0378" y="1284532"/>
            <a:ext cx="1386892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가중치 산출을 위한 상관분석 및 그룹화, 시각화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10981" y="5190491"/>
            <a:ext cx="6793453" cy="1713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Heatmap 을 사용하여 상관관계 분석</a:t>
            </a:r>
          </a:p>
          <a:p>
            <a:pPr algn="ctr">
              <a:lnSpc>
                <a:spcPts val="3275"/>
              </a:lnSpc>
            </a:pPr>
            <a:endParaRPr lang="en-US" sz="3199" b="1">
              <a:solidFill>
                <a:srgbClr val="FF3131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981"/>
              </a:lnSpc>
            </a:pPr>
            <a:r>
              <a:rPr lang="en-US" sz="212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스크린 수와 관객 수의 상관계수는 0.4로, </a:t>
            </a:r>
          </a:p>
          <a:p>
            <a:pPr algn="ctr">
              <a:lnSpc>
                <a:spcPts val="2981"/>
              </a:lnSpc>
              <a:spcBef>
                <a:spcPct val="0"/>
              </a:spcBef>
            </a:pPr>
            <a:r>
              <a:rPr lang="en-US" sz="212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스크린 수 증가가 관객 수 증가에 기여함.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689888" y="2951666"/>
            <a:ext cx="12335714" cy="6306634"/>
          </a:xfrm>
          <a:custGeom>
            <a:avLst/>
            <a:gdLst/>
            <a:ahLst/>
            <a:cxnLst/>
            <a:rect l="l" t="t" r="r" b="b"/>
            <a:pathLst>
              <a:path w="12335714" h="6306634">
                <a:moveTo>
                  <a:pt x="0" y="0"/>
                </a:moveTo>
                <a:lnTo>
                  <a:pt x="12335714" y="0"/>
                </a:lnTo>
                <a:lnTo>
                  <a:pt x="12335714" y="6306634"/>
                </a:lnTo>
                <a:lnTo>
                  <a:pt x="0" y="63066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0378" y="1284532"/>
            <a:ext cx="1386892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가중치 산출을 위한 상관분석 및 그룹화, 시각화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65411" y="5428107"/>
            <a:ext cx="6046512" cy="1306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1"/>
              </a:lnSpc>
            </a:pPr>
            <a:r>
              <a:rPr lang="en-US" sz="25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드라마와 애니메이션이 개봉작 수 </a:t>
            </a:r>
          </a:p>
          <a:p>
            <a:pPr algn="ctr">
              <a:lnSpc>
                <a:spcPts val="3501"/>
              </a:lnSpc>
            </a:pPr>
            <a:r>
              <a:rPr lang="en-US" sz="25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상위를 차지하며, </a:t>
            </a:r>
          </a:p>
          <a:p>
            <a:pPr algn="ctr">
              <a:lnSpc>
                <a:spcPts val="3501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성인영화와 서양영화는 가장 적음.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335025" y="3072803"/>
            <a:ext cx="13656398" cy="6025886"/>
          </a:xfrm>
          <a:custGeom>
            <a:avLst/>
            <a:gdLst/>
            <a:ahLst/>
            <a:cxnLst/>
            <a:rect l="l" t="t" r="r" b="b"/>
            <a:pathLst>
              <a:path w="13656398" h="6025886">
                <a:moveTo>
                  <a:pt x="0" y="0"/>
                </a:moveTo>
                <a:lnTo>
                  <a:pt x="13656399" y="0"/>
                </a:lnTo>
                <a:lnTo>
                  <a:pt x="13656399" y="6025886"/>
                </a:lnTo>
                <a:lnTo>
                  <a:pt x="0" y="60258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0378" y="1284532"/>
            <a:ext cx="1386892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가중치 산출을 위한 상관분석 및 그룹화, 시각화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863380" y="5422171"/>
            <a:ext cx="4296576" cy="128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사극 장르는 평균 관객 수가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가장 높아 관객의 관심이 집중되는 장르임.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181326" y="2891828"/>
            <a:ext cx="12241629" cy="6641084"/>
          </a:xfrm>
          <a:custGeom>
            <a:avLst/>
            <a:gdLst/>
            <a:ahLst/>
            <a:cxnLst/>
            <a:rect l="l" t="t" r="r" b="b"/>
            <a:pathLst>
              <a:path w="12241629" h="6641084">
                <a:moveTo>
                  <a:pt x="0" y="0"/>
                </a:moveTo>
                <a:lnTo>
                  <a:pt x="12241628" y="0"/>
                </a:lnTo>
                <a:lnTo>
                  <a:pt x="12241628" y="6641083"/>
                </a:lnTo>
                <a:lnTo>
                  <a:pt x="0" y="66410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0378" y="1284532"/>
            <a:ext cx="1386892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가중치 산출을 위한 상관분석 및 그룹화, 시각화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422954" y="5347002"/>
            <a:ext cx="4865046" cy="865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1"/>
              </a:lnSpc>
              <a:spcBef>
                <a:spcPct val="0"/>
              </a:spcBef>
            </a:pPr>
            <a:r>
              <a:rPr lang="en-US" sz="2515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8월과11월에 개봉 영화가 집중되어 계절적 영향이 보이는듯 함.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994083" y="2891828"/>
            <a:ext cx="10768187" cy="6902323"/>
          </a:xfrm>
          <a:custGeom>
            <a:avLst/>
            <a:gdLst/>
            <a:ahLst/>
            <a:cxnLst/>
            <a:rect l="l" t="t" r="r" b="b"/>
            <a:pathLst>
              <a:path w="10768187" h="6902323">
                <a:moveTo>
                  <a:pt x="0" y="0"/>
                </a:moveTo>
                <a:lnTo>
                  <a:pt x="10768187" y="0"/>
                </a:lnTo>
                <a:lnTo>
                  <a:pt x="10768187" y="6902323"/>
                </a:lnTo>
                <a:lnTo>
                  <a:pt x="0" y="69023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0378" y="1284532"/>
            <a:ext cx="1386892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가중치 산출을 위한 상관분석 및 그룹화, 시각화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62270" y="5127424"/>
            <a:ext cx="5310696" cy="1215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0"/>
              </a:lnSpc>
            </a:pPr>
            <a:r>
              <a:rPr lang="en-US" sz="2335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씨네21은 네이버보다 </a:t>
            </a:r>
          </a:p>
          <a:p>
            <a:pPr algn="ctr">
              <a:lnSpc>
                <a:spcPts val="3270"/>
              </a:lnSpc>
            </a:pPr>
            <a:r>
              <a:rPr lang="en-US" sz="2335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평균 평점이 낮으며, </a:t>
            </a:r>
          </a:p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5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평점은 관객 수 증가에 일부 영향을 미침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028700" y="2891828"/>
            <a:ext cx="13363411" cy="6815340"/>
          </a:xfrm>
          <a:custGeom>
            <a:avLst/>
            <a:gdLst/>
            <a:ahLst/>
            <a:cxnLst/>
            <a:rect l="l" t="t" r="r" b="b"/>
            <a:pathLst>
              <a:path w="13363411" h="6815340">
                <a:moveTo>
                  <a:pt x="0" y="0"/>
                </a:moveTo>
                <a:lnTo>
                  <a:pt x="13363411" y="0"/>
                </a:lnTo>
                <a:lnTo>
                  <a:pt x="13363411" y="6815340"/>
                </a:lnTo>
                <a:lnTo>
                  <a:pt x="0" y="68153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0378" y="1284532"/>
            <a:ext cx="1386892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가중치 산출을 위한 상관분석 및 그룹화, 시각화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23660" y="4753126"/>
            <a:ext cx="4835640" cy="3045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groupby(장르, 등급)[관람객] </a:t>
            </a:r>
          </a:p>
          <a:p>
            <a:pPr algn="ctr">
              <a:lnSpc>
                <a:spcPts val="2977"/>
              </a:lnSpc>
            </a:pPr>
            <a:endParaRPr lang="en-US" sz="26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mog = movies_mean</a:t>
            </a: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.groupby(['장르', '등급'])</a:t>
            </a: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['관람객수'].sum().reset_index()</a:t>
            </a: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sns.barplot</a:t>
            </a:r>
          </a:p>
          <a:p>
            <a:pPr algn="ctr">
              <a:lnSpc>
                <a:spcPts val="2977"/>
              </a:lnSpc>
              <a:spcBef>
                <a:spcPct val="0"/>
              </a:spcBef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(data=mog, x='장르', y='관람객수', hue='등급', palette='Set2')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2555777" y="4952968"/>
            <a:ext cx="176155" cy="17615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3291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922964" y="876300"/>
            <a:ext cx="2525890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목차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47039" y="1515720"/>
            <a:ext cx="3000466" cy="52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LIST</a:t>
            </a: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7D8C3A32-5D17-5643-09B6-7969AC4E9D95}"/>
              </a:ext>
            </a:extLst>
          </p:cNvPr>
          <p:cNvSpPr txBox="1"/>
          <p:nvPr/>
        </p:nvSpPr>
        <p:spPr>
          <a:xfrm>
            <a:off x="2614419" y="5959430"/>
            <a:ext cx="7841428" cy="316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dirty="0" err="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데이터</a:t>
            </a:r>
            <a:r>
              <a:rPr lang="en-US" sz="3600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전처리</a:t>
            </a:r>
            <a:endParaRPr lang="en-US" sz="3600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  <a:p>
            <a:pPr algn="l">
              <a:lnSpc>
                <a:spcPts val="6000"/>
              </a:lnSpc>
            </a:pP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활용데이터</a:t>
            </a:r>
            <a:endParaRPr lang="en-US" sz="30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ts val="6000"/>
              </a:lnSpc>
            </a:pP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자료</a:t>
            </a: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정제</a:t>
            </a: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및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병합</a:t>
            </a:r>
            <a:endParaRPr lang="en-US" sz="30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ts val="6000"/>
              </a:lnSpc>
            </a:pP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상관분석</a:t>
            </a: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및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그룹화</a:t>
            </a: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시각화</a:t>
            </a:r>
            <a:endParaRPr lang="en-US" sz="30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4" name="TextBox 10">
            <a:extLst>
              <a:ext uri="{FF2B5EF4-FFF2-40B4-BE49-F238E27FC236}">
                <a16:creationId xmlns:a16="http://schemas.microsoft.com/office/drawing/2014/main" id="{1AC1B849-7C75-62CA-9EF3-2A0A6AEBD98E}"/>
              </a:ext>
            </a:extLst>
          </p:cNvPr>
          <p:cNvSpPr txBox="1"/>
          <p:nvPr/>
        </p:nvSpPr>
        <p:spPr>
          <a:xfrm>
            <a:off x="2549470" y="2437960"/>
            <a:ext cx="4194212" cy="31296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dirty="0" err="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서론</a:t>
            </a:r>
            <a:endParaRPr lang="en-US" sz="3600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  <a:p>
            <a:pPr algn="l">
              <a:lnSpc>
                <a:spcPts val="6000"/>
              </a:lnSpc>
            </a:pP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주제</a:t>
            </a: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선정</a:t>
            </a: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및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배경</a:t>
            </a: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목표</a:t>
            </a:r>
            <a:endParaRPr lang="en-US" sz="30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>
              <a:lnSpc>
                <a:spcPts val="6000"/>
              </a:lnSpc>
            </a:pP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</a:t>
            </a:r>
            <a:r>
              <a:rPr lang="en-US" altLang="ko-KR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사용데이터</a:t>
            </a:r>
            <a:r>
              <a:rPr lang="en-US" altLang="ko-KR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altLang="ko-KR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출처</a:t>
            </a:r>
            <a:endParaRPr lang="en-US" sz="30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ts val="6000"/>
              </a:lnSpc>
            </a:pP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일정</a:t>
            </a: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및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개발환경</a:t>
            </a:r>
            <a:endParaRPr lang="en-US" sz="30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5" name="TextBox 11">
            <a:extLst>
              <a:ext uri="{FF2B5EF4-FFF2-40B4-BE49-F238E27FC236}">
                <a16:creationId xmlns:a16="http://schemas.microsoft.com/office/drawing/2014/main" id="{A8E4317D-A6D6-A814-CA88-711A51DBA0EA}"/>
              </a:ext>
            </a:extLst>
          </p:cNvPr>
          <p:cNvSpPr txBox="1"/>
          <p:nvPr/>
        </p:nvSpPr>
        <p:spPr>
          <a:xfrm>
            <a:off x="1755134" y="2428435"/>
            <a:ext cx="694938" cy="834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BA17910E-76E5-B07B-146F-B5052C9F099E}"/>
              </a:ext>
            </a:extLst>
          </p:cNvPr>
          <p:cNvSpPr txBox="1"/>
          <p:nvPr/>
        </p:nvSpPr>
        <p:spPr>
          <a:xfrm>
            <a:off x="1758447" y="5940212"/>
            <a:ext cx="722723" cy="834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37" name="TextBox 13">
            <a:extLst>
              <a:ext uri="{FF2B5EF4-FFF2-40B4-BE49-F238E27FC236}">
                <a16:creationId xmlns:a16="http://schemas.microsoft.com/office/drawing/2014/main" id="{EB9FB443-F098-EEEC-794B-48B91B41F6F6}"/>
              </a:ext>
            </a:extLst>
          </p:cNvPr>
          <p:cNvSpPr txBox="1"/>
          <p:nvPr/>
        </p:nvSpPr>
        <p:spPr>
          <a:xfrm>
            <a:off x="8981165" y="2746915"/>
            <a:ext cx="694938" cy="834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077AE1BF-336E-99D9-F4D9-95477E7ACD08}"/>
              </a:ext>
            </a:extLst>
          </p:cNvPr>
          <p:cNvSpPr txBox="1"/>
          <p:nvPr/>
        </p:nvSpPr>
        <p:spPr>
          <a:xfrm>
            <a:off x="9883964" y="2775491"/>
            <a:ext cx="6632337" cy="1645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Deep Neural Network </a:t>
            </a:r>
            <a:r>
              <a:rPr lang="en-US" sz="3600" dirty="0" err="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분석</a:t>
            </a:r>
            <a:endParaRPr lang="en-US" sz="3600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  <a:p>
            <a:pPr algn="l">
              <a:lnSpc>
                <a:spcPts val="6000"/>
              </a:lnSpc>
            </a:pP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DNN</a:t>
            </a:r>
          </a:p>
        </p:txBody>
      </p:sp>
      <p:sp>
        <p:nvSpPr>
          <p:cNvPr id="41" name="TextBox 17">
            <a:extLst>
              <a:ext uri="{FF2B5EF4-FFF2-40B4-BE49-F238E27FC236}">
                <a16:creationId xmlns:a16="http://schemas.microsoft.com/office/drawing/2014/main" id="{322C3D5B-BD2E-2846-CE38-CC3C7C8CAFD1}"/>
              </a:ext>
            </a:extLst>
          </p:cNvPr>
          <p:cNvSpPr txBox="1"/>
          <p:nvPr/>
        </p:nvSpPr>
        <p:spPr>
          <a:xfrm>
            <a:off x="8981165" y="5125042"/>
            <a:ext cx="694938" cy="834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id="42" name="TextBox 18">
            <a:extLst>
              <a:ext uri="{FF2B5EF4-FFF2-40B4-BE49-F238E27FC236}">
                <a16:creationId xmlns:a16="http://schemas.microsoft.com/office/drawing/2014/main" id="{15ED4658-51CE-A192-C5BB-13C7C1B66870}"/>
              </a:ext>
            </a:extLst>
          </p:cNvPr>
          <p:cNvSpPr txBox="1"/>
          <p:nvPr/>
        </p:nvSpPr>
        <p:spPr>
          <a:xfrm>
            <a:off x="9883964" y="5134567"/>
            <a:ext cx="6632337" cy="1664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dirty="0" err="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예측</a:t>
            </a:r>
            <a:r>
              <a:rPr lang="en-US" sz="3600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시스템</a:t>
            </a:r>
            <a:r>
              <a:rPr lang="en-US" sz="3600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구현</a:t>
            </a:r>
            <a:endParaRPr lang="en-US" sz="3600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  <a:p>
            <a:pPr algn="l">
              <a:lnSpc>
                <a:spcPts val="6000"/>
              </a:lnSpc>
            </a:pPr>
            <a:r>
              <a:rPr lang="en-US" sz="3000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 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fastAPI</a:t>
            </a:r>
            <a:endParaRPr lang="en-US" sz="30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43" name="TextBox 15">
            <a:extLst>
              <a:ext uri="{FF2B5EF4-FFF2-40B4-BE49-F238E27FC236}">
                <a16:creationId xmlns:a16="http://schemas.microsoft.com/office/drawing/2014/main" id="{3B8FEF03-4A24-3CE3-1D48-62AA97C624D6}"/>
              </a:ext>
            </a:extLst>
          </p:cNvPr>
          <p:cNvSpPr txBox="1"/>
          <p:nvPr/>
        </p:nvSpPr>
        <p:spPr>
          <a:xfrm>
            <a:off x="8981165" y="7181278"/>
            <a:ext cx="694938" cy="834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</a:t>
            </a:r>
          </a:p>
        </p:txBody>
      </p:sp>
      <p:sp>
        <p:nvSpPr>
          <p:cNvPr id="44" name="TextBox 16">
            <a:extLst>
              <a:ext uri="{FF2B5EF4-FFF2-40B4-BE49-F238E27FC236}">
                <a16:creationId xmlns:a16="http://schemas.microsoft.com/office/drawing/2014/main" id="{7F8AA472-26A7-179F-238E-721F103CBFA2}"/>
              </a:ext>
            </a:extLst>
          </p:cNvPr>
          <p:cNvSpPr txBox="1"/>
          <p:nvPr/>
        </p:nvSpPr>
        <p:spPr>
          <a:xfrm>
            <a:off x="9739821" y="7190803"/>
            <a:ext cx="6231577" cy="1590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결론</a:t>
            </a:r>
            <a:endParaRPr lang="en-US" sz="3600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  <a:p>
            <a:pPr algn="l">
              <a:lnSpc>
                <a:spcPts val="6000"/>
              </a:lnSpc>
            </a:pP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연구의</a:t>
            </a: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결과</a:t>
            </a: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및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시사점</a:t>
            </a:r>
            <a:endParaRPr lang="en-US" sz="30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502856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028700" y="3154679"/>
            <a:ext cx="11992768" cy="7015770"/>
          </a:xfrm>
          <a:custGeom>
            <a:avLst/>
            <a:gdLst/>
            <a:ahLst/>
            <a:cxnLst/>
            <a:rect l="l" t="t" r="r" b="b"/>
            <a:pathLst>
              <a:path w="11992768" h="7015770">
                <a:moveTo>
                  <a:pt x="0" y="0"/>
                </a:moveTo>
                <a:lnTo>
                  <a:pt x="11992768" y="0"/>
                </a:lnTo>
                <a:lnTo>
                  <a:pt x="11992768" y="7015769"/>
                </a:lnTo>
                <a:lnTo>
                  <a:pt x="0" y="70157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0378" y="1284532"/>
            <a:ext cx="1386892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가중치 산출을 위한 상관분석 및 그룹화, 시각화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26180" y="2636180"/>
            <a:ext cx="4835640" cy="356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7"/>
              </a:lnSpc>
              <a:spcBef>
                <a:spcPct val="0"/>
              </a:spcBef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등급별 장르 개봉편수 그래프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021468" y="3701305"/>
            <a:ext cx="4835640" cy="4988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groupby(장르, 등급)[개봉월]</a:t>
            </a:r>
          </a:p>
          <a:p>
            <a:pPr algn="ctr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movie_grade = movies_mean.groupby(['장르','등급'])[['개봉월']]</a:t>
            </a: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.count().reset_index()</a:t>
            </a:r>
          </a:p>
          <a:p>
            <a:pPr algn="ctr">
              <a:lnSpc>
                <a:spcPts val="2977"/>
              </a:lnSpc>
            </a:pPr>
            <a:endParaRPr lang="en-US" sz="2126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sns.catplot(data=movie_grade, </a:t>
            </a: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    x='등급별', y='개봉편수', hue='장르', </a:t>
            </a: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kind='bar', col='등급별',</a:t>
            </a: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sharey=False, sharex=False,</a:t>
            </a: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height=3.5, aspect=1.5,</a:t>
            </a: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col_wrap=2)</a:t>
            </a:r>
          </a:p>
          <a:p>
            <a:pPr algn="ctr">
              <a:lnSpc>
                <a:spcPts val="2977"/>
              </a:lnSpc>
              <a:spcBef>
                <a:spcPct val="0"/>
              </a:spcBef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plt.show()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683130" y="3214658"/>
            <a:ext cx="8571130" cy="2341904"/>
          </a:xfrm>
          <a:custGeom>
            <a:avLst/>
            <a:gdLst/>
            <a:ahLst/>
            <a:cxnLst/>
            <a:rect l="l" t="t" r="r" b="b"/>
            <a:pathLst>
              <a:path w="8571130" h="2341904">
                <a:moveTo>
                  <a:pt x="0" y="0"/>
                </a:moveTo>
                <a:lnTo>
                  <a:pt x="8571130" y="0"/>
                </a:lnTo>
                <a:lnTo>
                  <a:pt x="8571130" y="2341904"/>
                </a:lnTo>
                <a:lnTo>
                  <a:pt x="0" y="23419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83130" y="5943486"/>
            <a:ext cx="7684249" cy="533801"/>
          </a:xfrm>
          <a:custGeom>
            <a:avLst/>
            <a:gdLst/>
            <a:ahLst/>
            <a:cxnLst/>
            <a:rect l="l" t="t" r="r" b="b"/>
            <a:pathLst>
              <a:path w="7684249" h="533801">
                <a:moveTo>
                  <a:pt x="0" y="0"/>
                </a:moveTo>
                <a:lnTo>
                  <a:pt x="7684249" y="0"/>
                </a:lnTo>
                <a:lnTo>
                  <a:pt x="7684249" y="533801"/>
                </a:lnTo>
                <a:lnTo>
                  <a:pt x="0" y="5338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83130" y="6822432"/>
            <a:ext cx="8571130" cy="1029245"/>
          </a:xfrm>
          <a:custGeom>
            <a:avLst/>
            <a:gdLst/>
            <a:ahLst/>
            <a:cxnLst/>
            <a:rect l="l" t="t" r="r" b="b"/>
            <a:pathLst>
              <a:path w="8571130" h="1029245">
                <a:moveTo>
                  <a:pt x="0" y="0"/>
                </a:moveTo>
                <a:lnTo>
                  <a:pt x="8571130" y="0"/>
                </a:lnTo>
                <a:lnTo>
                  <a:pt x="8571130" y="1029245"/>
                </a:lnTo>
                <a:lnTo>
                  <a:pt x="0" y="10292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83130" y="8242202"/>
            <a:ext cx="8571130" cy="647896"/>
          </a:xfrm>
          <a:custGeom>
            <a:avLst/>
            <a:gdLst/>
            <a:ahLst/>
            <a:cxnLst/>
            <a:rect l="l" t="t" r="r" b="b"/>
            <a:pathLst>
              <a:path w="8571130" h="647896">
                <a:moveTo>
                  <a:pt x="0" y="0"/>
                </a:moveTo>
                <a:lnTo>
                  <a:pt x="8571130" y="0"/>
                </a:lnTo>
                <a:lnTo>
                  <a:pt x="8571130" y="647896"/>
                </a:lnTo>
                <a:lnTo>
                  <a:pt x="0" y="6478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54260" y="3038332"/>
            <a:ext cx="3693971" cy="2905154"/>
          </a:xfrm>
          <a:custGeom>
            <a:avLst/>
            <a:gdLst/>
            <a:ahLst/>
            <a:cxnLst/>
            <a:rect l="l" t="t" r="r" b="b"/>
            <a:pathLst>
              <a:path w="3693971" h="2905154">
                <a:moveTo>
                  <a:pt x="0" y="0"/>
                </a:moveTo>
                <a:lnTo>
                  <a:pt x="3693971" y="0"/>
                </a:lnTo>
                <a:lnTo>
                  <a:pt x="3693971" y="2905154"/>
                </a:lnTo>
                <a:lnTo>
                  <a:pt x="0" y="29051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948231" y="3049171"/>
            <a:ext cx="3599339" cy="2832578"/>
          </a:xfrm>
          <a:custGeom>
            <a:avLst/>
            <a:gdLst/>
            <a:ahLst/>
            <a:cxnLst/>
            <a:rect l="l" t="t" r="r" b="b"/>
            <a:pathLst>
              <a:path w="3599339" h="2832578">
                <a:moveTo>
                  <a:pt x="0" y="0"/>
                </a:moveTo>
                <a:lnTo>
                  <a:pt x="3599339" y="0"/>
                </a:lnTo>
                <a:lnTo>
                  <a:pt x="3599339" y="2832578"/>
                </a:lnTo>
                <a:lnTo>
                  <a:pt x="0" y="28325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90378" y="1053074"/>
            <a:ext cx="13727764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Deep Neural Network 분석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781136" y="6143712"/>
            <a:ext cx="4835640" cy="313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계절</a:t>
            </a:r>
            <a:r>
              <a:rPr lang="en-US" sz="3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예측</a:t>
            </a:r>
            <a:r>
              <a:rPr lang="en-US" sz="3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DNN</a:t>
            </a:r>
          </a:p>
          <a:p>
            <a:pPr algn="ctr">
              <a:lnSpc>
                <a:spcPts val="3640"/>
              </a:lnSpc>
            </a:pPr>
            <a:endParaRPr lang="en-US" sz="32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X = [</a:t>
            </a:r>
            <a:r>
              <a:rPr lang="en-US" sz="20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장르</a:t>
            </a:r>
            <a:r>
              <a:rPr 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. </a:t>
            </a:r>
            <a:r>
              <a:rPr lang="en-US" sz="20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총스크린수</a:t>
            </a:r>
            <a:r>
              <a:rPr 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. </a:t>
            </a:r>
            <a:r>
              <a:rPr lang="en-US" sz="20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관람객수</a:t>
            </a:r>
            <a:r>
              <a:rPr 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등급</a:t>
            </a:r>
            <a:r>
              <a:rPr 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]</a:t>
            </a:r>
          </a:p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y =</a:t>
            </a:r>
            <a:r>
              <a:rPr lang="en-US" sz="20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계절</a:t>
            </a:r>
            <a:endParaRPr lang="en-US" sz="20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2800"/>
              </a:lnSpc>
            </a:pPr>
            <a:endParaRPr lang="en-US" sz="20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2800"/>
              </a:lnSpc>
            </a:pPr>
            <a:r>
              <a:rPr lang="en-US" sz="20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초기</a:t>
            </a:r>
            <a:r>
              <a:rPr 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데이터로</a:t>
            </a:r>
            <a:r>
              <a:rPr 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학습</a:t>
            </a:r>
            <a:r>
              <a:rPr 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시 </a:t>
            </a:r>
            <a:r>
              <a:rPr lang="en-US" sz="20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정확도</a:t>
            </a:r>
            <a:r>
              <a:rPr 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: 39.25%</a:t>
            </a:r>
          </a:p>
          <a:p>
            <a:pPr algn="ctr">
              <a:lnSpc>
                <a:spcPts val="2800"/>
              </a:lnSpc>
            </a:pPr>
            <a:endParaRPr lang="en-US" sz="20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SMOTE를</a:t>
            </a:r>
            <a:r>
              <a:rPr 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활용해</a:t>
            </a:r>
            <a:r>
              <a:rPr 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데이터</a:t>
            </a:r>
            <a:r>
              <a:rPr 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증폭</a:t>
            </a:r>
            <a:r>
              <a:rPr 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후 : 40.42%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2555760" y="3767772"/>
            <a:ext cx="6529102" cy="5509791"/>
          </a:xfrm>
          <a:custGeom>
            <a:avLst/>
            <a:gdLst/>
            <a:ahLst/>
            <a:cxnLst/>
            <a:rect l="l" t="t" r="r" b="b"/>
            <a:pathLst>
              <a:path w="6529102" h="5509791">
                <a:moveTo>
                  <a:pt x="0" y="0"/>
                </a:moveTo>
                <a:lnTo>
                  <a:pt x="6529102" y="0"/>
                </a:lnTo>
                <a:lnTo>
                  <a:pt x="6529102" y="5509791"/>
                </a:lnTo>
                <a:lnTo>
                  <a:pt x="0" y="55097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90378" y="1053074"/>
            <a:ext cx="13727764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Deep Neural Network 분석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16411" y="2803696"/>
            <a:ext cx="7255179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관객수 등급 예측 DNN</a:t>
            </a: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699A427B-3617-4B7F-A106-F2077B2F5493}"/>
              </a:ext>
            </a:extLst>
          </p:cNvPr>
          <p:cNvSpPr txBox="1"/>
          <p:nvPr/>
        </p:nvSpPr>
        <p:spPr>
          <a:xfrm>
            <a:off x="10896600" y="4686300"/>
            <a:ext cx="4835640" cy="2821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ko-KR" altLang="en-US" sz="3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관객수 등급 </a:t>
            </a:r>
            <a:r>
              <a:rPr lang="en-US" sz="32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예측</a:t>
            </a:r>
            <a:r>
              <a:rPr lang="en-US" sz="3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DNN</a:t>
            </a:r>
          </a:p>
          <a:p>
            <a:pPr algn="ctr">
              <a:lnSpc>
                <a:spcPts val="3640"/>
              </a:lnSpc>
            </a:pPr>
            <a:endParaRPr lang="en-US" sz="32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독립변수 </a:t>
            </a:r>
            <a:r>
              <a:rPr lang="en-US" sz="2000" b="1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= </a:t>
            </a:r>
            <a:r>
              <a:rPr lang="en-US" sz="2000" b="1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장르</a:t>
            </a:r>
            <a:r>
              <a:rPr lang="en-US" sz="2000" b="1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. </a:t>
            </a:r>
            <a:r>
              <a:rPr lang="en-US" sz="2000" b="1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총스크린수</a:t>
            </a:r>
            <a:r>
              <a:rPr lang="en-US" sz="2000" b="1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. </a:t>
            </a:r>
            <a:r>
              <a:rPr lang="ko-KR" altLang="en-US" sz="2000" b="1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계절</a:t>
            </a:r>
            <a:r>
              <a:rPr lang="en-US" sz="2000" b="1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, </a:t>
            </a:r>
            <a:r>
              <a:rPr lang="en-US" sz="2000" b="1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등급</a:t>
            </a:r>
            <a:endParaRPr lang="en-US" sz="2000" b="1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종속변수</a:t>
            </a:r>
            <a:r>
              <a:rPr lang="en-US" sz="2000" b="1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= </a:t>
            </a:r>
            <a:r>
              <a:rPr lang="ko-KR" altLang="en-US" sz="2000" b="1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관객수</a:t>
            </a:r>
            <a:r>
              <a:rPr lang="en-US" altLang="ko-KR" sz="2000" b="1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_</a:t>
            </a:r>
            <a:r>
              <a:rPr lang="ko-KR" altLang="en-US" sz="2000" b="1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등급</a:t>
            </a:r>
            <a:endParaRPr lang="en-US" sz="2000" b="1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2800"/>
              </a:lnSpc>
            </a:pPr>
            <a:endParaRPr lang="en-US" sz="20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전체 관객수 </a:t>
            </a:r>
            <a:r>
              <a:rPr lang="en-US" altLang="ko-KR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3</a:t>
            </a:r>
            <a:r>
              <a:rPr lang="ko-KR" alt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등급으로 분할 학습 진행</a:t>
            </a:r>
            <a:r>
              <a:rPr lang="en-US" altLang="ko-KR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endParaRPr lang="en-US" sz="20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전체 관객수 </a:t>
            </a:r>
            <a:r>
              <a:rPr lang="en-US" altLang="ko-KR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5</a:t>
            </a:r>
            <a:r>
              <a:rPr lang="ko-KR" alt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등급으로 분할 학습 진행</a:t>
            </a:r>
            <a:endParaRPr lang="en-US" sz="20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3006287" y="4725471"/>
            <a:ext cx="11099991" cy="836057"/>
          </a:xfrm>
          <a:custGeom>
            <a:avLst/>
            <a:gdLst/>
            <a:ahLst/>
            <a:cxnLst/>
            <a:rect l="l" t="t" r="r" b="b"/>
            <a:pathLst>
              <a:path w="11099991" h="836057">
                <a:moveTo>
                  <a:pt x="0" y="0"/>
                </a:moveTo>
                <a:lnTo>
                  <a:pt x="11099991" y="0"/>
                </a:lnTo>
                <a:lnTo>
                  <a:pt x="11099991" y="836058"/>
                </a:lnTo>
                <a:lnTo>
                  <a:pt x="0" y="836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070957" y="6034309"/>
            <a:ext cx="5376961" cy="516590"/>
          </a:xfrm>
          <a:custGeom>
            <a:avLst/>
            <a:gdLst/>
            <a:ahLst/>
            <a:cxnLst/>
            <a:rect l="l" t="t" r="r" b="b"/>
            <a:pathLst>
              <a:path w="5376961" h="516590">
                <a:moveTo>
                  <a:pt x="0" y="0"/>
                </a:moveTo>
                <a:lnTo>
                  <a:pt x="5376960" y="0"/>
                </a:lnTo>
                <a:lnTo>
                  <a:pt x="5376960" y="516590"/>
                </a:lnTo>
                <a:lnTo>
                  <a:pt x="0" y="5165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94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44000" y="6846300"/>
            <a:ext cx="3384906" cy="3116590"/>
          </a:xfrm>
          <a:custGeom>
            <a:avLst/>
            <a:gdLst/>
            <a:ahLst/>
            <a:cxnLst/>
            <a:rect l="l" t="t" r="r" b="b"/>
            <a:pathLst>
              <a:path w="3384906" h="3116590">
                <a:moveTo>
                  <a:pt x="0" y="0"/>
                </a:moveTo>
                <a:lnTo>
                  <a:pt x="3384906" y="0"/>
                </a:lnTo>
                <a:lnTo>
                  <a:pt x="3384906" y="3116590"/>
                </a:lnTo>
                <a:lnTo>
                  <a:pt x="0" y="31165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3281588" y="5691409"/>
          <a:ext cx="10268121" cy="4130656"/>
        </p:xfrm>
        <a:graphic>
          <a:graphicData uri="http://schemas.openxmlformats.org/drawingml/2006/table">
            <a:tbl>
              <a:tblPr/>
              <a:tblGrid>
                <a:gridCol w="4763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04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51002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9654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extBox 11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90378" y="1053074"/>
            <a:ext cx="13727764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Deep Neural Network 분석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747662" y="7996945"/>
            <a:ext cx="3895324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분류분석 성능 지표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14600" y="3200670"/>
            <a:ext cx="5319159" cy="4828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ko-KR" alt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관객수</a:t>
            </a:r>
            <a:r>
              <a:rPr 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3등급으로 </a:t>
            </a:r>
            <a:r>
              <a:rPr lang="ko-KR" alt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분할</a:t>
            </a:r>
            <a:r>
              <a:rPr 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학습</a:t>
            </a:r>
            <a:r>
              <a:rPr 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결과</a:t>
            </a:r>
            <a:r>
              <a:rPr 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142547" y="4111912"/>
            <a:ext cx="482747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3등급 데이터로 학습 시 정확도 : </a:t>
            </a:r>
            <a:r>
              <a:rPr lang="en-US" sz="2000" b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56.33%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39271" y="6065917"/>
            <a:ext cx="3512107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f1 score  결과 값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524439" y="3113003"/>
            <a:ext cx="4827472" cy="65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55"/>
              </a:lnSpc>
              <a:spcBef>
                <a:spcPct val="0"/>
              </a:spcBef>
            </a:pPr>
            <a:r>
              <a:rPr lang="en-US" sz="1897" u="none" strike="noStrik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X = [장르. 총스크린수. 관람객수, 등급]</a:t>
            </a:r>
          </a:p>
          <a:p>
            <a:pPr marL="0" lvl="0" indent="0" algn="l">
              <a:lnSpc>
                <a:spcPts val="2655"/>
              </a:lnSpc>
              <a:spcBef>
                <a:spcPct val="0"/>
              </a:spcBef>
            </a:pPr>
            <a:r>
              <a:rPr lang="en-US" sz="1897" u="none" strike="noStrik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y =관객수_등급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3493371" y="4429151"/>
            <a:ext cx="11301259" cy="5594123"/>
          </a:xfrm>
          <a:custGeom>
            <a:avLst/>
            <a:gdLst/>
            <a:ahLst/>
            <a:cxnLst/>
            <a:rect l="l" t="t" r="r" b="b"/>
            <a:pathLst>
              <a:path w="11301259" h="5594123">
                <a:moveTo>
                  <a:pt x="0" y="0"/>
                </a:moveTo>
                <a:lnTo>
                  <a:pt x="11301258" y="0"/>
                </a:lnTo>
                <a:lnTo>
                  <a:pt x="11301258" y="5594123"/>
                </a:lnTo>
                <a:lnTo>
                  <a:pt x="0" y="55941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0378" y="1053074"/>
            <a:ext cx="13727764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Deep Neural Network 분석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67000" y="3034625"/>
            <a:ext cx="5150754" cy="4828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ko-KR" alt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관객수</a:t>
            </a:r>
            <a:r>
              <a:rPr 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3등급으로 </a:t>
            </a:r>
            <a:r>
              <a:rPr lang="ko-KR" alt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분할</a:t>
            </a:r>
            <a:r>
              <a:rPr 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학습</a:t>
            </a:r>
            <a:r>
              <a:rPr 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결과</a:t>
            </a:r>
            <a:r>
              <a:rPr 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94697" y="3925451"/>
            <a:ext cx="482747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3등급 데이터로 학습 시 정확도 : </a:t>
            </a:r>
            <a:r>
              <a:rPr lang="en-US" sz="2000" b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56.33%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508433" y="2946958"/>
            <a:ext cx="4827472" cy="65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55"/>
              </a:lnSpc>
              <a:spcBef>
                <a:spcPct val="0"/>
              </a:spcBef>
            </a:pPr>
            <a:r>
              <a:rPr lang="en-US" sz="1897" u="none" strike="noStrik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X = [장르. 총스크린수. 관람객수, 등급]</a:t>
            </a:r>
          </a:p>
          <a:p>
            <a:pPr marL="0" lvl="0" indent="0" algn="l">
              <a:lnSpc>
                <a:spcPts val="2655"/>
              </a:lnSpc>
              <a:spcBef>
                <a:spcPct val="0"/>
              </a:spcBef>
            </a:pPr>
            <a:r>
              <a:rPr lang="en-US" sz="1897" u="none" strike="noStrik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y =관객수_등급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3422222" y="5642266"/>
          <a:ext cx="10268121" cy="4130656"/>
        </p:xfrm>
        <a:graphic>
          <a:graphicData uri="http://schemas.openxmlformats.org/drawingml/2006/table">
            <a:tbl>
              <a:tblPr/>
              <a:tblGrid>
                <a:gridCol w="4763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04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51002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9654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Freeform 8"/>
          <p:cNvSpPr/>
          <p:nvPr/>
        </p:nvSpPr>
        <p:spPr>
          <a:xfrm>
            <a:off x="3014692" y="4644241"/>
            <a:ext cx="11019493" cy="814946"/>
          </a:xfrm>
          <a:custGeom>
            <a:avLst/>
            <a:gdLst/>
            <a:ahLst/>
            <a:cxnLst/>
            <a:rect l="l" t="t" r="r" b="b"/>
            <a:pathLst>
              <a:path w="11019493" h="814946">
                <a:moveTo>
                  <a:pt x="0" y="0"/>
                </a:moveTo>
                <a:lnTo>
                  <a:pt x="11019493" y="0"/>
                </a:lnTo>
                <a:lnTo>
                  <a:pt x="11019493" y="814946"/>
                </a:lnTo>
                <a:lnTo>
                  <a:pt x="0" y="814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226462" y="5961783"/>
            <a:ext cx="5423426" cy="602603"/>
          </a:xfrm>
          <a:custGeom>
            <a:avLst/>
            <a:gdLst/>
            <a:ahLst/>
            <a:cxnLst/>
            <a:rect l="l" t="t" r="r" b="b"/>
            <a:pathLst>
              <a:path w="5423426" h="602603">
                <a:moveTo>
                  <a:pt x="0" y="0"/>
                </a:moveTo>
                <a:lnTo>
                  <a:pt x="5423426" y="0"/>
                </a:lnTo>
                <a:lnTo>
                  <a:pt x="5423426" y="602603"/>
                </a:lnTo>
                <a:lnTo>
                  <a:pt x="0" y="602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240141" y="6954911"/>
            <a:ext cx="3130121" cy="2751595"/>
          </a:xfrm>
          <a:custGeom>
            <a:avLst/>
            <a:gdLst/>
            <a:ahLst/>
            <a:cxnLst/>
            <a:rect l="l" t="t" r="r" b="b"/>
            <a:pathLst>
              <a:path w="3130121" h="2751595">
                <a:moveTo>
                  <a:pt x="0" y="0"/>
                </a:moveTo>
                <a:lnTo>
                  <a:pt x="3130121" y="0"/>
                </a:lnTo>
                <a:lnTo>
                  <a:pt x="3130121" y="2751594"/>
                </a:lnTo>
                <a:lnTo>
                  <a:pt x="0" y="27515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90378" y="1053074"/>
            <a:ext cx="13727764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Deep Neural Network 분석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747662" y="7996945"/>
            <a:ext cx="3895324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분류분석 성능 지표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142547" y="4111912"/>
            <a:ext cx="482747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5등급 데이터로 학습 시 정확도 : </a:t>
            </a:r>
            <a:r>
              <a:rPr lang="en-US" sz="2000" b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41.50%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939271" y="6065917"/>
            <a:ext cx="3512107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f1 score  결과 값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524439" y="3113003"/>
            <a:ext cx="4827472" cy="65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55"/>
              </a:lnSpc>
              <a:spcBef>
                <a:spcPct val="0"/>
              </a:spcBef>
            </a:pPr>
            <a:r>
              <a:rPr lang="en-US" sz="1897" u="none" strike="noStrik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X = [장르. 총스크린수. 관람객수, 등급]</a:t>
            </a:r>
          </a:p>
          <a:p>
            <a:pPr marL="0" lvl="0" indent="0" algn="l">
              <a:lnSpc>
                <a:spcPts val="2655"/>
              </a:lnSpc>
              <a:spcBef>
                <a:spcPct val="0"/>
              </a:spcBef>
            </a:pPr>
            <a:r>
              <a:rPr lang="en-US" sz="1897" u="none" strike="noStrik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y =관객수_등급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590800" y="3200670"/>
            <a:ext cx="5251364" cy="4828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ko-KR" alt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관객수</a:t>
            </a:r>
            <a:r>
              <a:rPr 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5등급으로 </a:t>
            </a:r>
            <a:r>
              <a:rPr lang="ko-KR" alt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분할</a:t>
            </a:r>
            <a:r>
              <a:rPr 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학습</a:t>
            </a:r>
            <a:r>
              <a:rPr 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결과</a:t>
            </a:r>
            <a:r>
              <a:rPr 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7467551" y="3369707"/>
            <a:ext cx="3729003" cy="5636143"/>
          </a:xfrm>
          <a:custGeom>
            <a:avLst/>
            <a:gdLst/>
            <a:ahLst/>
            <a:cxnLst/>
            <a:rect l="l" t="t" r="r" b="b"/>
            <a:pathLst>
              <a:path w="3729003" h="5636143">
                <a:moveTo>
                  <a:pt x="0" y="0"/>
                </a:moveTo>
                <a:lnTo>
                  <a:pt x="3729003" y="0"/>
                </a:lnTo>
                <a:lnTo>
                  <a:pt x="3729003" y="5636143"/>
                </a:lnTo>
                <a:lnTo>
                  <a:pt x="0" y="5636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696" y="3369707"/>
            <a:ext cx="5490677" cy="5776055"/>
          </a:xfrm>
          <a:custGeom>
            <a:avLst/>
            <a:gdLst/>
            <a:ahLst/>
            <a:cxnLst/>
            <a:rect l="l" t="t" r="r" b="b"/>
            <a:pathLst>
              <a:path w="5490677" h="5776055">
                <a:moveTo>
                  <a:pt x="0" y="0"/>
                </a:moveTo>
                <a:lnTo>
                  <a:pt x="5490677" y="0"/>
                </a:lnTo>
                <a:lnTo>
                  <a:pt x="5490677" y="5776055"/>
                </a:lnTo>
                <a:lnTo>
                  <a:pt x="0" y="57760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6519377" y="5482967"/>
            <a:ext cx="928620" cy="92862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90378" y="1053074"/>
            <a:ext cx="13727764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fastAPI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688573" y="3777207"/>
            <a:ext cx="6219471" cy="2656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① </a:t>
            </a:r>
            <a:r>
              <a:rPr lang="en-US" sz="2300" b="1" dirty="0" err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독립변수</a:t>
            </a:r>
            <a:r>
              <a:rPr lang="en-US" sz="2300" b="1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</a:p>
          <a:p>
            <a:pPr algn="l">
              <a:lnSpc>
                <a:spcPts val="3726"/>
              </a:lnSpc>
            </a:pPr>
            <a:r>
              <a:rPr lang="en-US" sz="23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장르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: select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option으로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20개의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장르가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나열</a:t>
            </a:r>
            <a:endParaRPr lang="en-US" sz="23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ts val="3726"/>
              </a:lnSpc>
            </a:pPr>
            <a:r>
              <a:rPr lang="en-US" sz="23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오픈</a:t>
            </a:r>
            <a:r>
              <a:rPr lang="en-US" sz="23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스크린</a:t>
            </a:r>
            <a:r>
              <a:rPr lang="en-US" sz="23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수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: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영화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개봉전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스크린수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(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예상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)</a:t>
            </a:r>
          </a:p>
          <a:p>
            <a:pPr algn="l">
              <a:lnSpc>
                <a:spcPts val="3726"/>
              </a:lnSpc>
            </a:pPr>
            <a:r>
              <a:rPr lang="en-US" sz="23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예측</a:t>
            </a:r>
            <a:r>
              <a:rPr lang="en-US" sz="23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관람객</a:t>
            </a:r>
            <a:r>
              <a:rPr lang="en-US" sz="23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수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: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손익분기점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기준으로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(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예상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)</a:t>
            </a:r>
          </a:p>
          <a:p>
            <a:pPr algn="l">
              <a:lnSpc>
                <a:spcPts val="3726"/>
              </a:lnSpc>
            </a:pPr>
            <a:r>
              <a:rPr lang="en-US" sz="23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관람</a:t>
            </a:r>
            <a:r>
              <a:rPr lang="en-US" sz="23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등급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: select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option으로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4개의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등급이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나열</a:t>
            </a:r>
            <a:endParaRPr lang="en-US" sz="23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ts val="3220"/>
              </a:lnSpc>
              <a:spcBef>
                <a:spcPct val="0"/>
              </a:spcBef>
            </a:pPr>
            <a:endParaRPr lang="en-US" sz="23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688573" y="6662012"/>
            <a:ext cx="6219471" cy="1722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② </a:t>
            </a:r>
            <a:r>
              <a:rPr lang="en-US" sz="2300" b="1" dirty="0" err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종속변수</a:t>
            </a:r>
            <a:r>
              <a:rPr lang="en-US" sz="2300" b="1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</a:p>
          <a:p>
            <a:pPr algn="l">
              <a:lnSpc>
                <a:spcPts val="3726"/>
              </a:lnSpc>
            </a:pPr>
            <a:r>
              <a:rPr lang="en-US" sz="23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예측된</a:t>
            </a:r>
            <a:r>
              <a:rPr lang="en-US" sz="23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계절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: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독립변수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입력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기준으로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영화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개봉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</a:p>
          <a:p>
            <a:pPr algn="ctr">
              <a:lnSpc>
                <a:spcPts val="3726"/>
              </a:lnSpc>
            </a:pP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계절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예측</a:t>
            </a:r>
            <a:endParaRPr lang="en-US" sz="23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3220"/>
              </a:lnSpc>
              <a:spcBef>
                <a:spcPct val="0"/>
              </a:spcBef>
            </a:pPr>
            <a:endParaRPr lang="en-US" sz="23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1D39D53-7CA2-4D4F-AA22-6F5B87EC9F54}"/>
              </a:ext>
            </a:extLst>
          </p:cNvPr>
          <p:cNvSpPr/>
          <p:nvPr/>
        </p:nvSpPr>
        <p:spPr>
          <a:xfrm>
            <a:off x="1219200" y="4381500"/>
            <a:ext cx="5105400" cy="8401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97F8395-848E-46BD-8A40-0E3C3F1B7EB9}"/>
              </a:ext>
            </a:extLst>
          </p:cNvPr>
          <p:cNvSpPr/>
          <p:nvPr/>
        </p:nvSpPr>
        <p:spPr>
          <a:xfrm>
            <a:off x="1219200" y="5374081"/>
            <a:ext cx="5105400" cy="8401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B5255B9-19F5-466D-8B96-2444430D6F5E}"/>
              </a:ext>
            </a:extLst>
          </p:cNvPr>
          <p:cNvSpPr/>
          <p:nvPr/>
        </p:nvSpPr>
        <p:spPr>
          <a:xfrm>
            <a:off x="1219200" y="6368319"/>
            <a:ext cx="5105400" cy="8401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1DF1F5E-5AE1-409F-B002-3E78DB28A60E}"/>
              </a:ext>
            </a:extLst>
          </p:cNvPr>
          <p:cNvSpPr/>
          <p:nvPr/>
        </p:nvSpPr>
        <p:spPr>
          <a:xfrm>
            <a:off x="1219200" y="7362557"/>
            <a:ext cx="5105400" cy="8401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A8F0E63-CE96-4EDB-BCCC-53F339BCF37C}"/>
              </a:ext>
            </a:extLst>
          </p:cNvPr>
          <p:cNvSpPr/>
          <p:nvPr/>
        </p:nvSpPr>
        <p:spPr>
          <a:xfrm>
            <a:off x="7564634" y="7647156"/>
            <a:ext cx="3305461" cy="686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B8612B-9851-4FD1-A4C1-DA321F9E446B}"/>
              </a:ext>
            </a:extLst>
          </p:cNvPr>
          <p:cNvSpPr txBox="1"/>
          <p:nvPr/>
        </p:nvSpPr>
        <p:spPr>
          <a:xfrm>
            <a:off x="821865" y="3750474"/>
            <a:ext cx="41365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b="1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①</a:t>
            </a:r>
            <a:endParaRPr lang="ko-KR" altLang="en-US" sz="3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75D365-44EE-462C-BA5F-66E54248035C}"/>
              </a:ext>
            </a:extLst>
          </p:cNvPr>
          <p:cNvSpPr txBox="1"/>
          <p:nvPr/>
        </p:nvSpPr>
        <p:spPr>
          <a:xfrm>
            <a:off x="7125093" y="7062381"/>
            <a:ext cx="4136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②</a:t>
            </a:r>
            <a:endParaRPr lang="ko-KR" altLang="en-US" sz="30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90378" y="1053074"/>
            <a:ext cx="13727764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결론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99374" y="3532786"/>
            <a:ext cx="2389225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연구 결과</a:t>
            </a: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4944151" y="3599461"/>
          <a:ext cx="11044475" cy="4623360"/>
        </p:xfrm>
        <a:graphic>
          <a:graphicData uri="http://schemas.openxmlformats.org/drawingml/2006/table">
            <a:tbl>
              <a:tblPr/>
              <a:tblGrid>
                <a:gridCol w="3220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8332">
                <a:tc row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관객 수와 스크린 수의 관계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스크린 수와 관객 수 사이의 상관계수 0.4 양의 상관관계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8332">
                <a:tc v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관객 수와 스크린 수의 관계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스크린 수가 증가할수록 관객 수가 증가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8332">
                <a:tc row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특정 장르 분석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드라마와 애니메이션은 개봉작 수가 가장  많아 대중적인 장르로 보임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8332">
                <a:tc v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특정 장르 분석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사극 장르는 개봉작 수는 적지만 평균 관객 수가 높음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5016">
                <a:tc row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개봉 시기 트렌드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여름 (7~8월) 시즌에는 관객 수 증가 경향이 보임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5016">
                <a:tc v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개봉 시기 트렌드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11월과 연말에 개봉작이 집중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4519973" y="3583456"/>
          <a:ext cx="11892831" cy="4931052"/>
        </p:xfrm>
        <a:graphic>
          <a:graphicData uri="http://schemas.openxmlformats.org/drawingml/2006/table">
            <a:tbl>
              <a:tblPr/>
              <a:tblGrid>
                <a:gridCol w="3219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73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7933">
                <a:tc row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데이터 기반 전략 수립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계절별 트렌드와 장르 선호도를 분석하여 맞춤형 영화 제작 및 마케팅 전략 마련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7933">
                <a:tc v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데이터 기반 전략 수립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관객 집중도가 높은 장르 (사극)와 시기(11월, 연말)를 활용한 배급 전략 최적화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7933">
                <a:tc row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딥러닝 결과 활용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딥러닝 예측 결과를 기반으로 개봉 시기와 장르 선정에 대한 의사 결정 강화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7933">
                <a:tc v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딥러닝 결과 활용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데이터 증폭을 통해 모델의 정확도와 신뢰도 개선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4614">
                <a:tc row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추가 연구 및 개선 방안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데이터 양 확대 및 새로운 변수 생성으로 예측 정확도를 높이는 연구 필요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4706">
                <a:tc v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추가 연구 및 개선 방안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트렌드 영화 ,지역별 영화 관람 패턴 등 외부 데이터를 결합하여 보다 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풍부한 인사이트 도출 가능 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0378" y="1053074"/>
            <a:ext cx="13727764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결론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75196" y="3516781"/>
            <a:ext cx="2389225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시사점 및 개선방안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53017" y="5518393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802125" y="3848862"/>
            <a:ext cx="9098140" cy="1503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79"/>
              </a:lnSpc>
              <a:spcBef>
                <a:spcPct val="0"/>
              </a:spcBef>
            </a:pPr>
            <a:r>
              <a:rPr lang="en-US" sz="86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THANK YOU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48267" y="5808905"/>
            <a:ext cx="14537608" cy="448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545454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감사합니다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994083" y="1053074"/>
            <a:ext cx="2525890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75196" y="4381500"/>
            <a:ext cx="12979809" cy="360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5" lvl="1" indent="-345443" algn="l">
              <a:lnSpc>
                <a:spcPts val="7296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영화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산업은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관객의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선호와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트렌드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변화에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민감</a:t>
            </a:r>
            <a:endParaRPr lang="en-US" sz="3200" dirty="0">
              <a:solidFill>
                <a:srgbClr val="000000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690885" lvl="1" indent="-345443" algn="l">
              <a:lnSpc>
                <a:spcPts val="7296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계절과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영화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장르에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따른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관객수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간의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관계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증명</a:t>
            </a:r>
            <a:endParaRPr lang="en-US" sz="3200" dirty="0">
              <a:solidFill>
                <a:srgbClr val="000000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690885" lvl="1" indent="-345443" algn="l">
              <a:lnSpc>
                <a:spcPts val="7296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영화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제작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및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마케팅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전략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수립에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있어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데이터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필요</a:t>
            </a:r>
            <a:endParaRPr lang="en-US" sz="3200" dirty="0">
              <a:solidFill>
                <a:srgbClr val="000000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algn="l">
              <a:lnSpc>
                <a:spcPts val="7296"/>
              </a:lnSpc>
            </a:pPr>
            <a:endParaRPr lang="en-US" sz="3200" dirty="0">
              <a:solidFill>
                <a:srgbClr val="000000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  <p:sp>
        <p:nvSpPr>
          <p:cNvPr id="2" name="TextBox 8"/>
          <p:cNvSpPr txBox="1"/>
          <p:nvPr/>
        </p:nvSpPr>
        <p:spPr>
          <a:xfrm>
            <a:off x="3390378" y="1053074"/>
            <a:ext cx="7353822" cy="25927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359"/>
              </a:lnSpc>
              <a:spcBef>
                <a:spcPct val="0"/>
              </a:spcBef>
            </a:pPr>
            <a:r>
              <a:rPr lang="en-US" altLang="ko-KR" sz="72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주제</a:t>
            </a:r>
            <a:r>
              <a:rPr lang="en-US" altLang="ko-KR" sz="72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altLang="ko-KR" sz="72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선정</a:t>
            </a:r>
            <a:r>
              <a:rPr lang="en-US" altLang="ko-KR" sz="72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및 </a:t>
            </a:r>
            <a:r>
              <a:rPr lang="en-US" altLang="ko-KR" sz="72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배경</a:t>
            </a:r>
            <a:endParaRPr lang="en-US" altLang="ko-KR" sz="7200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  <a:p>
            <a:pPr algn="l">
              <a:lnSpc>
                <a:spcPts val="10359"/>
              </a:lnSpc>
              <a:spcBef>
                <a:spcPct val="0"/>
              </a:spcBef>
            </a:pPr>
            <a:endParaRPr lang="en-US" sz="7399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3" name="TextBox 14">
            <a:extLst>
              <a:ext uri="{FF2B5EF4-FFF2-40B4-BE49-F238E27FC236}">
                <a16:creationId xmlns:a16="http://schemas.microsoft.com/office/drawing/2014/main" id="{1EDF972D-2441-73CF-F226-8FB20F1EE2A1}"/>
              </a:ext>
            </a:extLst>
          </p:cNvPr>
          <p:cNvSpPr txBox="1"/>
          <p:nvPr/>
        </p:nvSpPr>
        <p:spPr>
          <a:xfrm>
            <a:off x="2408596" y="3129840"/>
            <a:ext cx="10088597" cy="808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6"/>
              </a:lnSpc>
            </a:pP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영화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평점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개봉월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장르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데이터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분석하여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계절별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관객수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예측</a:t>
            </a:r>
            <a:endParaRPr lang="en-US" sz="3200" dirty="0">
              <a:solidFill>
                <a:srgbClr val="000000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994083" y="1053074"/>
            <a:ext cx="2525890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75196" y="3619500"/>
            <a:ext cx="13566745" cy="4535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5" lvl="1" indent="-345443" algn="l">
              <a:lnSpc>
                <a:spcPts val="7296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영화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평점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개봉월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장르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데이터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분석하여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계절별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관객수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예측영화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평점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</a:p>
          <a:p>
            <a:pPr algn="l">
              <a:lnSpc>
                <a:spcPts val="7296"/>
              </a:lnSpc>
            </a:pP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    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개봉일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장르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데이터를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분석하여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트렌드를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시각화</a:t>
            </a:r>
            <a:endParaRPr lang="en-US" sz="3200" dirty="0">
              <a:solidFill>
                <a:srgbClr val="000000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690885" lvl="1" indent="-345443" algn="l">
              <a:lnSpc>
                <a:spcPts val="7296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딥러닝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모델을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통해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계절별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인기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장르를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예측</a:t>
            </a:r>
            <a:endParaRPr lang="en-US" sz="3200" dirty="0">
              <a:solidFill>
                <a:srgbClr val="000000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690885" lvl="1" indent="-345443" algn="l">
              <a:lnSpc>
                <a:spcPts val="7296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분석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결과를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통해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영화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제작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및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마케팅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전략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수립에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필요한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인사이트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제공</a:t>
            </a:r>
            <a:endParaRPr lang="en-US" sz="3200" dirty="0">
              <a:solidFill>
                <a:srgbClr val="000000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algn="l">
              <a:lnSpc>
                <a:spcPts val="7296"/>
              </a:lnSpc>
            </a:pPr>
            <a:endParaRPr lang="en-US" sz="3200" dirty="0">
              <a:solidFill>
                <a:srgbClr val="000000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  <p:sp>
        <p:nvSpPr>
          <p:cNvPr id="2" name="TextBox 8"/>
          <p:cNvSpPr txBox="1"/>
          <p:nvPr/>
        </p:nvSpPr>
        <p:spPr>
          <a:xfrm>
            <a:off x="3390378" y="1053074"/>
            <a:ext cx="6967659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altLang="ko-KR" sz="70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목표</a:t>
            </a:r>
            <a:endParaRPr lang="en-US" sz="7000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567178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 rot="5400000">
            <a:off x="3459991" y="5255403"/>
            <a:ext cx="418974" cy="294474"/>
            <a:chOff x="0" y="0"/>
            <a:chExt cx="812800" cy="57127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571273"/>
            </a:xfrm>
            <a:custGeom>
              <a:avLst/>
              <a:gdLst/>
              <a:ahLst/>
              <a:cxnLst/>
              <a:rect l="l" t="t" r="r" b="b"/>
              <a:pathLst>
                <a:path w="812800" h="571273">
                  <a:moveTo>
                    <a:pt x="406400" y="0"/>
                  </a:moveTo>
                  <a:lnTo>
                    <a:pt x="812800" y="571273"/>
                  </a:lnTo>
                  <a:lnTo>
                    <a:pt x="0" y="57127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27000" y="227134"/>
              <a:ext cx="558800" cy="303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7068158" y="5255403"/>
            <a:ext cx="418974" cy="294474"/>
            <a:chOff x="0" y="0"/>
            <a:chExt cx="812800" cy="571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571273"/>
            </a:xfrm>
            <a:custGeom>
              <a:avLst/>
              <a:gdLst/>
              <a:ahLst/>
              <a:cxnLst/>
              <a:rect l="l" t="t" r="r" b="b"/>
              <a:pathLst>
                <a:path w="812800" h="571273">
                  <a:moveTo>
                    <a:pt x="406400" y="0"/>
                  </a:moveTo>
                  <a:lnTo>
                    <a:pt x="812800" y="571273"/>
                  </a:lnTo>
                  <a:lnTo>
                    <a:pt x="0" y="57127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27000" y="227134"/>
              <a:ext cx="558800" cy="303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5400000">
            <a:off x="10729974" y="5255403"/>
            <a:ext cx="418974" cy="294474"/>
            <a:chOff x="0" y="0"/>
            <a:chExt cx="812800" cy="57127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571273"/>
            </a:xfrm>
            <a:custGeom>
              <a:avLst/>
              <a:gdLst/>
              <a:ahLst/>
              <a:cxnLst/>
              <a:rect l="l" t="t" r="r" b="b"/>
              <a:pathLst>
                <a:path w="812800" h="571273">
                  <a:moveTo>
                    <a:pt x="406400" y="0"/>
                  </a:moveTo>
                  <a:lnTo>
                    <a:pt x="812800" y="571273"/>
                  </a:lnTo>
                  <a:lnTo>
                    <a:pt x="0" y="57127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27000" y="227134"/>
              <a:ext cx="558800" cy="303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35873" y="3898194"/>
            <a:ext cx="3008893" cy="3008893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273915" y="3898194"/>
            <a:ext cx="3008893" cy="3008893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907156" y="3898194"/>
            <a:ext cx="3008893" cy="3008893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540398" y="3898194"/>
            <a:ext cx="3008893" cy="3008893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014804" y="1069098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411099" y="1069098"/>
            <a:ext cx="8091608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프로젝트 진행과정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361158" y="1708518"/>
            <a:ext cx="5248366" cy="52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WORK FLOW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81954" y="7192836"/>
            <a:ext cx="2690755" cy="1053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6"/>
              </a:lnSpc>
            </a:pP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1월 13일, 14일</a:t>
            </a:r>
          </a:p>
          <a:p>
            <a:pPr algn="ctr">
              <a:lnSpc>
                <a:spcPts val="2816"/>
              </a:lnSpc>
            </a:pP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데이터</a:t>
            </a: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수집</a:t>
            </a: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및</a:t>
            </a:r>
          </a:p>
          <a:p>
            <a:pPr algn="ctr">
              <a:lnSpc>
                <a:spcPts val="2816"/>
              </a:lnSpc>
            </a:pP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평점</a:t>
            </a: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웹 </a:t>
            </a: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크롤링</a:t>
            </a:r>
            <a:endParaRPr lang="en-US" sz="22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4349419" y="7192836"/>
            <a:ext cx="2690755" cy="1053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6"/>
              </a:lnSpc>
            </a:pP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15일 ~ 17일</a:t>
            </a:r>
          </a:p>
          <a:p>
            <a:pPr algn="ctr">
              <a:lnSpc>
                <a:spcPts val="2816"/>
              </a:lnSpc>
            </a:pP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데이터</a:t>
            </a: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전처리</a:t>
            </a: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및 </a:t>
            </a:r>
          </a:p>
          <a:p>
            <a:pPr algn="ctr">
              <a:lnSpc>
                <a:spcPts val="2816"/>
              </a:lnSpc>
            </a:pP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그래프</a:t>
            </a: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시각화</a:t>
            </a:r>
            <a:endParaRPr lang="en-US" sz="22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8092553" y="7147214"/>
            <a:ext cx="2690755" cy="701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6"/>
              </a:lnSpc>
            </a:pP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17일 ~ 22일</a:t>
            </a:r>
          </a:p>
          <a:p>
            <a:pPr algn="ctr">
              <a:lnSpc>
                <a:spcPts val="2816"/>
              </a:lnSpc>
            </a:pP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계절</a:t>
            </a: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관객수</a:t>
            </a: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DNN학습</a:t>
            </a:r>
            <a:endParaRPr lang="en-US" sz="22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1483820" y="7192836"/>
            <a:ext cx="2690755" cy="701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6"/>
              </a:lnSpc>
            </a:pP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22일 ~ 23일</a:t>
            </a:r>
          </a:p>
          <a:p>
            <a:pPr algn="ctr">
              <a:lnSpc>
                <a:spcPts val="2816"/>
              </a:lnSpc>
            </a:pP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모델</a:t>
            </a: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예측</a:t>
            </a: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사용</a:t>
            </a: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그래프</a:t>
            </a:r>
            <a:endParaRPr lang="en-US" sz="22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506971" y="5230060"/>
            <a:ext cx="2665738" cy="532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</a:t>
            </a:r>
            <a:r>
              <a:rPr lang="en-US" sz="35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수집</a:t>
            </a:r>
            <a:endParaRPr lang="en-US" sz="3500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682685" y="4444997"/>
            <a:ext cx="2315270" cy="394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 dirty="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STEP 01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393954" y="5193153"/>
            <a:ext cx="2808740" cy="532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</a:t>
            </a:r>
            <a:r>
              <a:rPr lang="en-US" sz="35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전처리</a:t>
            </a:r>
            <a:endParaRPr lang="en-US" sz="3500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4640689" y="4444997"/>
            <a:ext cx="2315270" cy="394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 dirty="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STEP 02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009362" y="5193152"/>
            <a:ext cx="2773946" cy="532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DNN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304578" y="4442494"/>
            <a:ext cx="2315270" cy="394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STEP 03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711047" y="5114092"/>
            <a:ext cx="2665738" cy="104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모델</a:t>
            </a:r>
            <a:r>
              <a:rPr lang="en-US" sz="35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사용</a:t>
            </a:r>
            <a:r>
              <a:rPr lang="en-US" sz="35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및 </a:t>
            </a:r>
            <a:r>
              <a:rPr lang="en-US" sz="35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예측</a:t>
            </a:r>
            <a:endParaRPr lang="en-US" sz="3500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1975434" y="4413657"/>
            <a:ext cx="2315270" cy="394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STEP 04</a:t>
            </a:r>
          </a:p>
        </p:txBody>
      </p:sp>
      <p:grpSp>
        <p:nvGrpSpPr>
          <p:cNvPr id="43" name="Group 13">
            <a:extLst>
              <a:ext uri="{FF2B5EF4-FFF2-40B4-BE49-F238E27FC236}">
                <a16:creationId xmlns:a16="http://schemas.microsoft.com/office/drawing/2014/main" id="{8BB66AC7-7EEC-4032-8A8D-3405ADFE239E}"/>
              </a:ext>
            </a:extLst>
          </p:cNvPr>
          <p:cNvGrpSpPr/>
          <p:nvPr/>
        </p:nvGrpSpPr>
        <p:grpSpPr>
          <a:xfrm rot="5400000">
            <a:off x="14387783" y="5258107"/>
            <a:ext cx="418974" cy="294474"/>
            <a:chOff x="0" y="0"/>
            <a:chExt cx="812800" cy="571273"/>
          </a:xfrm>
        </p:grpSpPr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B9EFA5DB-57CB-43FE-BEF5-B3D0FC04A42B}"/>
                </a:ext>
              </a:extLst>
            </p:cNvPr>
            <p:cNvSpPr/>
            <p:nvPr/>
          </p:nvSpPr>
          <p:spPr>
            <a:xfrm>
              <a:off x="0" y="0"/>
              <a:ext cx="812800" cy="571273"/>
            </a:xfrm>
            <a:custGeom>
              <a:avLst/>
              <a:gdLst/>
              <a:ahLst/>
              <a:cxnLst/>
              <a:rect l="l" t="t" r="r" b="b"/>
              <a:pathLst>
                <a:path w="812800" h="571273">
                  <a:moveTo>
                    <a:pt x="406400" y="0"/>
                  </a:moveTo>
                  <a:lnTo>
                    <a:pt x="812800" y="571273"/>
                  </a:lnTo>
                  <a:lnTo>
                    <a:pt x="0" y="57127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id="45" name="TextBox 15">
              <a:extLst>
                <a:ext uri="{FF2B5EF4-FFF2-40B4-BE49-F238E27FC236}">
                  <a16:creationId xmlns:a16="http://schemas.microsoft.com/office/drawing/2014/main" id="{A6E5C862-48FB-45E1-A9EB-9F63D46CE18F}"/>
                </a:ext>
              </a:extLst>
            </p:cNvPr>
            <p:cNvSpPr txBox="1"/>
            <p:nvPr/>
          </p:nvSpPr>
          <p:spPr>
            <a:xfrm>
              <a:off x="127000" y="227134"/>
              <a:ext cx="558800" cy="303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46" name="Group 25">
            <a:extLst>
              <a:ext uri="{FF2B5EF4-FFF2-40B4-BE49-F238E27FC236}">
                <a16:creationId xmlns:a16="http://schemas.microsoft.com/office/drawing/2014/main" id="{478CA0F8-3DFA-4E72-A242-5FBCBEBF5BE3}"/>
              </a:ext>
            </a:extLst>
          </p:cNvPr>
          <p:cNvGrpSpPr/>
          <p:nvPr/>
        </p:nvGrpSpPr>
        <p:grpSpPr>
          <a:xfrm>
            <a:off x="14893407" y="3900898"/>
            <a:ext cx="3008893" cy="3008893"/>
            <a:chOff x="0" y="0"/>
            <a:chExt cx="812800" cy="812800"/>
          </a:xfrm>
        </p:grpSpPr>
        <p:sp>
          <p:nvSpPr>
            <p:cNvPr id="47" name="Freeform 26">
              <a:extLst>
                <a:ext uri="{FF2B5EF4-FFF2-40B4-BE49-F238E27FC236}">
                  <a16:creationId xmlns:a16="http://schemas.microsoft.com/office/drawing/2014/main" id="{210B3799-C88A-45F9-B76D-9CFB3F5548C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48" name="TextBox 27">
              <a:extLst>
                <a:ext uri="{FF2B5EF4-FFF2-40B4-BE49-F238E27FC236}">
                  <a16:creationId xmlns:a16="http://schemas.microsoft.com/office/drawing/2014/main" id="{07399444-EF5C-4E2D-B9DB-1EC8E3C8310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34">
            <a:extLst>
              <a:ext uri="{FF2B5EF4-FFF2-40B4-BE49-F238E27FC236}">
                <a16:creationId xmlns:a16="http://schemas.microsoft.com/office/drawing/2014/main" id="{98E0A864-9460-4638-925F-35A5773412F6}"/>
              </a:ext>
            </a:extLst>
          </p:cNvPr>
          <p:cNvSpPr txBox="1"/>
          <p:nvPr/>
        </p:nvSpPr>
        <p:spPr>
          <a:xfrm>
            <a:off x="15141629" y="7195540"/>
            <a:ext cx="2690755" cy="694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6"/>
              </a:lnSpc>
            </a:pP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23일 ~ 24일</a:t>
            </a:r>
          </a:p>
          <a:p>
            <a:pPr algn="ctr">
              <a:lnSpc>
                <a:spcPts val="2816"/>
              </a:lnSpc>
            </a:pPr>
            <a:r>
              <a:rPr lang="ko-KR" alt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웹 구현</a:t>
            </a:r>
            <a:endParaRPr lang="en-US" sz="22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51" name="TextBox 42">
            <a:extLst>
              <a:ext uri="{FF2B5EF4-FFF2-40B4-BE49-F238E27FC236}">
                <a16:creationId xmlns:a16="http://schemas.microsoft.com/office/drawing/2014/main" id="{9EF73C75-1367-442A-8784-DA9F0FFAF2F4}"/>
              </a:ext>
            </a:extLst>
          </p:cNvPr>
          <p:cNvSpPr txBox="1"/>
          <p:nvPr/>
        </p:nvSpPr>
        <p:spPr>
          <a:xfrm>
            <a:off x="15209182" y="4434132"/>
            <a:ext cx="2315270" cy="394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 dirty="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STEP 05</a:t>
            </a:r>
          </a:p>
        </p:txBody>
      </p:sp>
      <p:sp>
        <p:nvSpPr>
          <p:cNvPr id="52" name="TextBox 41">
            <a:extLst>
              <a:ext uri="{FF2B5EF4-FFF2-40B4-BE49-F238E27FC236}">
                <a16:creationId xmlns:a16="http://schemas.microsoft.com/office/drawing/2014/main" id="{00B6C848-C633-4D94-9EDA-73AA1FC54166}"/>
              </a:ext>
            </a:extLst>
          </p:cNvPr>
          <p:cNvSpPr txBox="1"/>
          <p:nvPr/>
        </p:nvSpPr>
        <p:spPr>
          <a:xfrm>
            <a:off x="15002345" y="5114092"/>
            <a:ext cx="2665738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ko-KR" altLang="en-US" sz="35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웹</a:t>
            </a:r>
            <a:r>
              <a:rPr lang="en-US" altLang="ko-KR" sz="35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ko-KR" altLang="en-US" sz="35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</a:t>
            </a:r>
            <a:endParaRPr lang="en-US" sz="3500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567178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3791977" y="2791016"/>
            <a:ext cx="10704047" cy="7296227"/>
          </a:xfrm>
          <a:custGeom>
            <a:avLst/>
            <a:gdLst/>
            <a:ahLst/>
            <a:cxnLst/>
            <a:rect l="l" t="t" r="r" b="b"/>
            <a:pathLst>
              <a:path w="10704047" h="7296227">
                <a:moveTo>
                  <a:pt x="0" y="0"/>
                </a:moveTo>
                <a:lnTo>
                  <a:pt x="10704046" y="0"/>
                </a:lnTo>
                <a:lnTo>
                  <a:pt x="10704046" y="7296227"/>
                </a:lnTo>
                <a:lnTo>
                  <a:pt x="0" y="72962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3" b="-613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014804" y="1069098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411099" y="1069098"/>
            <a:ext cx="8091608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프로젝트 진행과정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361158" y="1708518"/>
            <a:ext cx="5248366" cy="52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WORK FLOW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90378" y="1053074"/>
            <a:ext cx="6967659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 사용출처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031890" y="2969597"/>
            <a:ext cx="14224220" cy="954007"/>
            <a:chOff x="0" y="0"/>
            <a:chExt cx="3746297" cy="25126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46297" cy="251261"/>
            </a:xfrm>
            <a:custGeom>
              <a:avLst/>
              <a:gdLst/>
              <a:ahLst/>
              <a:cxnLst/>
              <a:rect l="l" t="t" r="r" b="b"/>
              <a:pathLst>
                <a:path w="3746297" h="251261">
                  <a:moveTo>
                    <a:pt x="8164" y="0"/>
                  </a:moveTo>
                  <a:lnTo>
                    <a:pt x="3738133" y="0"/>
                  </a:lnTo>
                  <a:cubicBezTo>
                    <a:pt x="3740298" y="0"/>
                    <a:pt x="3742375" y="860"/>
                    <a:pt x="3743906" y="2391"/>
                  </a:cubicBezTo>
                  <a:cubicBezTo>
                    <a:pt x="3745437" y="3922"/>
                    <a:pt x="3746297" y="5999"/>
                    <a:pt x="3746297" y="8164"/>
                  </a:cubicBezTo>
                  <a:lnTo>
                    <a:pt x="3746297" y="243097"/>
                  </a:lnTo>
                  <a:cubicBezTo>
                    <a:pt x="3746297" y="245262"/>
                    <a:pt x="3745437" y="247339"/>
                    <a:pt x="3743906" y="248870"/>
                  </a:cubicBezTo>
                  <a:cubicBezTo>
                    <a:pt x="3742375" y="250401"/>
                    <a:pt x="3740298" y="251261"/>
                    <a:pt x="3738133" y="251261"/>
                  </a:cubicBezTo>
                  <a:lnTo>
                    <a:pt x="8164" y="251261"/>
                  </a:lnTo>
                  <a:cubicBezTo>
                    <a:pt x="5999" y="251261"/>
                    <a:pt x="3922" y="250401"/>
                    <a:pt x="2391" y="248870"/>
                  </a:cubicBezTo>
                  <a:cubicBezTo>
                    <a:pt x="860" y="247339"/>
                    <a:pt x="0" y="245262"/>
                    <a:pt x="0" y="243097"/>
                  </a:cubicBezTo>
                  <a:lnTo>
                    <a:pt x="0" y="8164"/>
                  </a:lnTo>
                  <a:cubicBezTo>
                    <a:pt x="0" y="5999"/>
                    <a:pt x="860" y="3922"/>
                    <a:pt x="2391" y="2391"/>
                  </a:cubicBezTo>
                  <a:cubicBezTo>
                    <a:pt x="3922" y="860"/>
                    <a:pt x="5999" y="0"/>
                    <a:pt x="8164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746297" cy="289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500" b="1" dirty="0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KOFIC </a:t>
              </a:r>
              <a:r>
                <a:rPr lang="en-US" sz="2500" b="1" dirty="0" err="1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영화진흥위원회</a:t>
              </a:r>
              <a:r>
                <a:rPr lang="en-US" sz="2500" b="1" dirty="0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 : https://www.kofic.or.kr/kofic/business/main/main.do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2031890" y="4561779"/>
            <a:ext cx="14224220" cy="4302827"/>
          </a:xfrm>
          <a:custGeom>
            <a:avLst/>
            <a:gdLst/>
            <a:ahLst/>
            <a:cxnLst/>
            <a:rect l="l" t="t" r="r" b="b"/>
            <a:pathLst>
              <a:path w="14224220" h="4302827">
                <a:moveTo>
                  <a:pt x="0" y="0"/>
                </a:moveTo>
                <a:lnTo>
                  <a:pt x="14224220" y="0"/>
                </a:lnTo>
                <a:lnTo>
                  <a:pt x="14224220" y="4302827"/>
                </a:lnTo>
                <a:lnTo>
                  <a:pt x="0" y="43028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2453922" y="2891828"/>
            <a:ext cx="5775220" cy="954007"/>
            <a:chOff x="0" y="0"/>
            <a:chExt cx="1521046" cy="25126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21046" cy="251261"/>
            </a:xfrm>
            <a:custGeom>
              <a:avLst/>
              <a:gdLst/>
              <a:ahLst/>
              <a:cxnLst/>
              <a:rect l="l" t="t" r="r" b="b"/>
              <a:pathLst>
                <a:path w="1521046" h="251261">
                  <a:moveTo>
                    <a:pt x="20108" y="0"/>
                  </a:moveTo>
                  <a:lnTo>
                    <a:pt x="1500938" y="0"/>
                  </a:lnTo>
                  <a:cubicBezTo>
                    <a:pt x="1506271" y="0"/>
                    <a:pt x="1511385" y="2119"/>
                    <a:pt x="1515156" y="5890"/>
                  </a:cubicBezTo>
                  <a:cubicBezTo>
                    <a:pt x="1518927" y="9661"/>
                    <a:pt x="1521046" y="14775"/>
                    <a:pt x="1521046" y="20108"/>
                  </a:cubicBezTo>
                  <a:lnTo>
                    <a:pt x="1521046" y="231153"/>
                  </a:lnTo>
                  <a:cubicBezTo>
                    <a:pt x="1521046" y="236486"/>
                    <a:pt x="1518927" y="241601"/>
                    <a:pt x="1515156" y="245372"/>
                  </a:cubicBezTo>
                  <a:cubicBezTo>
                    <a:pt x="1511385" y="249143"/>
                    <a:pt x="1506271" y="251261"/>
                    <a:pt x="1500938" y="251261"/>
                  </a:cubicBezTo>
                  <a:lnTo>
                    <a:pt x="20108" y="251261"/>
                  </a:lnTo>
                  <a:cubicBezTo>
                    <a:pt x="14775" y="251261"/>
                    <a:pt x="9661" y="249143"/>
                    <a:pt x="5890" y="245372"/>
                  </a:cubicBezTo>
                  <a:cubicBezTo>
                    <a:pt x="2119" y="241601"/>
                    <a:pt x="0" y="236486"/>
                    <a:pt x="0" y="231153"/>
                  </a:cubicBezTo>
                  <a:lnTo>
                    <a:pt x="0" y="20108"/>
                  </a:lnTo>
                  <a:cubicBezTo>
                    <a:pt x="0" y="14775"/>
                    <a:pt x="2119" y="9661"/>
                    <a:pt x="5890" y="5890"/>
                  </a:cubicBezTo>
                  <a:cubicBezTo>
                    <a:pt x="9661" y="2119"/>
                    <a:pt x="14775" y="0"/>
                    <a:pt x="20108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521046" cy="289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b="1" dirty="0" err="1">
                  <a:solidFill>
                    <a:srgbClr val="000000"/>
                  </a:solidFill>
                  <a:latin typeface="각진펜" panose="020B0600000101010101" charset="-127"/>
                  <a:ea typeface="각진펜" panose="020B0600000101010101" charset="-127"/>
                  <a:cs typeface="각진펜 Bold"/>
                  <a:sym typeface="각진펜 Bold"/>
                </a:rPr>
                <a:t>naver</a:t>
              </a:r>
              <a:r>
                <a:rPr lang="en-US" sz="2199" b="1" dirty="0">
                  <a:solidFill>
                    <a:srgbClr val="000000"/>
                  </a:solidFill>
                  <a:latin typeface="각진펜" panose="020B0600000101010101" charset="-127"/>
                  <a:ea typeface="각진펜" panose="020B0600000101010101" charset="-127"/>
                  <a:cs typeface="각진펜 Bold"/>
                  <a:sym typeface="각진펜 Bold"/>
                </a:rPr>
                <a:t> : https://www.naver.com (</a:t>
              </a:r>
              <a:r>
                <a:rPr lang="en-US" sz="2199" b="1" dirty="0" err="1">
                  <a:solidFill>
                    <a:srgbClr val="000000"/>
                  </a:solidFill>
                  <a:latin typeface="각진펜" panose="020B0600000101010101" charset="-127"/>
                  <a:ea typeface="각진펜" panose="020B0600000101010101" charset="-127"/>
                  <a:cs typeface="각진펜 Bold"/>
                  <a:sym typeface="각진펜 Bold"/>
                </a:rPr>
                <a:t>영화</a:t>
              </a:r>
              <a:r>
                <a:rPr lang="en-US" sz="2199" b="1" dirty="0">
                  <a:solidFill>
                    <a:srgbClr val="000000"/>
                  </a:solidFill>
                  <a:latin typeface="각진펜" panose="020B0600000101010101" charset="-127"/>
                  <a:ea typeface="각진펜" panose="020B0600000101010101" charset="-127"/>
                  <a:cs typeface="각진펜 Bold"/>
                  <a:sym typeface="각진펜 Bold"/>
                </a:rPr>
                <a:t> </a:t>
              </a:r>
              <a:r>
                <a:rPr lang="en-US" sz="2199" b="1" dirty="0" err="1">
                  <a:solidFill>
                    <a:srgbClr val="000000"/>
                  </a:solidFill>
                  <a:latin typeface="각진펜" panose="020B0600000101010101" charset="-127"/>
                  <a:ea typeface="각진펜" panose="020B0600000101010101" charset="-127"/>
                  <a:cs typeface="각진펜 Bold"/>
                  <a:sym typeface="각진펜 Bold"/>
                </a:rPr>
                <a:t>평점</a:t>
              </a:r>
              <a:r>
                <a:rPr lang="en-US" sz="2199" b="1" dirty="0">
                  <a:solidFill>
                    <a:srgbClr val="000000"/>
                  </a:solidFill>
                  <a:latin typeface="각진펜" panose="020B0600000101010101" charset="-127"/>
                  <a:ea typeface="각진펜" panose="020B0600000101010101" charset="-127"/>
                  <a:cs typeface="각진펜 Bold"/>
                  <a:sym typeface="각진펜 Bold"/>
                </a:rPr>
                <a:t>)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2453922" y="4036800"/>
            <a:ext cx="5530146" cy="5928056"/>
          </a:xfrm>
          <a:custGeom>
            <a:avLst/>
            <a:gdLst/>
            <a:ahLst/>
            <a:cxnLst/>
            <a:rect l="l" t="t" r="r" b="b"/>
            <a:pathLst>
              <a:path w="5530146" h="5928056">
                <a:moveTo>
                  <a:pt x="0" y="0"/>
                </a:moveTo>
                <a:lnTo>
                  <a:pt x="5530146" y="0"/>
                </a:lnTo>
                <a:lnTo>
                  <a:pt x="5530146" y="5928056"/>
                </a:lnTo>
                <a:lnTo>
                  <a:pt x="0" y="59280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0169734" y="2891828"/>
            <a:ext cx="1853880" cy="954007"/>
            <a:chOff x="0" y="0"/>
            <a:chExt cx="488265" cy="25126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8265" cy="251261"/>
            </a:xfrm>
            <a:custGeom>
              <a:avLst/>
              <a:gdLst/>
              <a:ahLst/>
              <a:cxnLst/>
              <a:rect l="l" t="t" r="r" b="b"/>
              <a:pathLst>
                <a:path w="488265" h="251261">
                  <a:moveTo>
                    <a:pt x="62641" y="0"/>
                  </a:moveTo>
                  <a:lnTo>
                    <a:pt x="425624" y="0"/>
                  </a:lnTo>
                  <a:cubicBezTo>
                    <a:pt x="442237" y="0"/>
                    <a:pt x="458170" y="6600"/>
                    <a:pt x="469918" y="18347"/>
                  </a:cubicBezTo>
                  <a:cubicBezTo>
                    <a:pt x="481665" y="30095"/>
                    <a:pt x="488265" y="46028"/>
                    <a:pt x="488265" y="62641"/>
                  </a:cubicBezTo>
                  <a:lnTo>
                    <a:pt x="488265" y="188620"/>
                  </a:lnTo>
                  <a:cubicBezTo>
                    <a:pt x="488265" y="223216"/>
                    <a:pt x="460219" y="251261"/>
                    <a:pt x="425624" y="251261"/>
                  </a:cubicBezTo>
                  <a:lnTo>
                    <a:pt x="62641" y="251261"/>
                  </a:lnTo>
                  <a:cubicBezTo>
                    <a:pt x="46028" y="251261"/>
                    <a:pt x="30095" y="244661"/>
                    <a:pt x="18347" y="232914"/>
                  </a:cubicBezTo>
                  <a:cubicBezTo>
                    <a:pt x="6600" y="221167"/>
                    <a:pt x="0" y="205234"/>
                    <a:pt x="0" y="188620"/>
                  </a:cubicBezTo>
                  <a:lnTo>
                    <a:pt x="0" y="62641"/>
                  </a:lnTo>
                  <a:cubicBezTo>
                    <a:pt x="0" y="46028"/>
                    <a:pt x="6600" y="30095"/>
                    <a:pt x="18347" y="18347"/>
                  </a:cubicBezTo>
                  <a:cubicBezTo>
                    <a:pt x="30095" y="6600"/>
                    <a:pt x="46028" y="0"/>
                    <a:pt x="62641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88265" cy="289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웹 크롤링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0169734" y="4036800"/>
            <a:ext cx="6056812" cy="6013316"/>
          </a:xfrm>
          <a:custGeom>
            <a:avLst/>
            <a:gdLst/>
            <a:ahLst/>
            <a:cxnLst/>
            <a:rect l="l" t="t" r="r" b="b"/>
            <a:pathLst>
              <a:path w="6056812" h="6013316">
                <a:moveTo>
                  <a:pt x="0" y="0"/>
                </a:moveTo>
                <a:lnTo>
                  <a:pt x="6056812" y="0"/>
                </a:lnTo>
                <a:lnTo>
                  <a:pt x="6056812" y="6013316"/>
                </a:lnTo>
                <a:lnTo>
                  <a:pt x="0" y="60133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90378" y="1053074"/>
            <a:ext cx="7479834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 사용 출처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994083" y="4122060"/>
            <a:ext cx="8627415" cy="5866642"/>
          </a:xfrm>
          <a:custGeom>
            <a:avLst/>
            <a:gdLst/>
            <a:ahLst/>
            <a:cxnLst/>
            <a:rect l="l" t="t" r="r" b="b"/>
            <a:pathLst>
              <a:path w="8627415" h="5866642">
                <a:moveTo>
                  <a:pt x="0" y="0"/>
                </a:moveTo>
                <a:lnTo>
                  <a:pt x="8627415" y="0"/>
                </a:lnTo>
                <a:lnTo>
                  <a:pt x="8627415" y="5866642"/>
                </a:lnTo>
                <a:lnTo>
                  <a:pt x="0" y="58666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994083" y="2891828"/>
            <a:ext cx="8515871" cy="954007"/>
            <a:chOff x="0" y="0"/>
            <a:chExt cx="2242863" cy="25126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42863" cy="251261"/>
            </a:xfrm>
            <a:custGeom>
              <a:avLst/>
              <a:gdLst/>
              <a:ahLst/>
              <a:cxnLst/>
              <a:rect l="l" t="t" r="r" b="b"/>
              <a:pathLst>
                <a:path w="2242863" h="251261">
                  <a:moveTo>
                    <a:pt x="13637" y="0"/>
                  </a:moveTo>
                  <a:lnTo>
                    <a:pt x="2229226" y="0"/>
                  </a:lnTo>
                  <a:cubicBezTo>
                    <a:pt x="2232843" y="0"/>
                    <a:pt x="2236312" y="1437"/>
                    <a:pt x="2238869" y="3994"/>
                  </a:cubicBezTo>
                  <a:cubicBezTo>
                    <a:pt x="2241426" y="6551"/>
                    <a:pt x="2242863" y="10020"/>
                    <a:pt x="2242863" y="13637"/>
                  </a:cubicBezTo>
                  <a:lnTo>
                    <a:pt x="2242863" y="237624"/>
                  </a:lnTo>
                  <a:cubicBezTo>
                    <a:pt x="2242863" y="241241"/>
                    <a:pt x="2241426" y="244710"/>
                    <a:pt x="2238869" y="247267"/>
                  </a:cubicBezTo>
                  <a:cubicBezTo>
                    <a:pt x="2236312" y="249824"/>
                    <a:pt x="2232843" y="251261"/>
                    <a:pt x="2229226" y="251261"/>
                  </a:cubicBezTo>
                  <a:lnTo>
                    <a:pt x="13637" y="251261"/>
                  </a:lnTo>
                  <a:cubicBezTo>
                    <a:pt x="10020" y="251261"/>
                    <a:pt x="6551" y="249824"/>
                    <a:pt x="3994" y="247267"/>
                  </a:cubicBezTo>
                  <a:cubicBezTo>
                    <a:pt x="1437" y="244710"/>
                    <a:pt x="0" y="241241"/>
                    <a:pt x="0" y="237624"/>
                  </a:cubicBezTo>
                  <a:lnTo>
                    <a:pt x="0" y="13637"/>
                  </a:lnTo>
                  <a:cubicBezTo>
                    <a:pt x="0" y="10020"/>
                    <a:pt x="1437" y="6551"/>
                    <a:pt x="3994" y="3994"/>
                  </a:cubicBezTo>
                  <a:cubicBezTo>
                    <a:pt x="6551" y="1437"/>
                    <a:pt x="10020" y="0"/>
                    <a:pt x="13637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242863" cy="289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b="1" dirty="0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cine21 : http://www.cine21.com (</a:t>
              </a:r>
              <a:r>
                <a:rPr lang="en-US" sz="2199" b="1" dirty="0" err="1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영화</a:t>
              </a:r>
              <a:r>
                <a:rPr lang="en-US" sz="2199" b="1" dirty="0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 </a:t>
              </a:r>
              <a:r>
                <a:rPr lang="en-US" sz="2199" b="1" dirty="0" err="1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평점</a:t>
              </a:r>
              <a:r>
                <a:rPr lang="en-US" sz="2199" b="1" dirty="0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)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1085700" y="4069912"/>
            <a:ext cx="5327104" cy="5860882"/>
          </a:xfrm>
          <a:custGeom>
            <a:avLst/>
            <a:gdLst/>
            <a:ahLst/>
            <a:cxnLst/>
            <a:rect l="l" t="t" r="r" b="b"/>
            <a:pathLst>
              <a:path w="5327104" h="5860882">
                <a:moveTo>
                  <a:pt x="0" y="0"/>
                </a:moveTo>
                <a:lnTo>
                  <a:pt x="5327104" y="0"/>
                </a:lnTo>
                <a:lnTo>
                  <a:pt x="5327104" y="5860881"/>
                </a:lnTo>
                <a:lnTo>
                  <a:pt x="0" y="58608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90378" y="1053074"/>
            <a:ext cx="7479834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 사용 출처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1085700" y="2891828"/>
            <a:ext cx="1853880" cy="954007"/>
            <a:chOff x="0" y="0"/>
            <a:chExt cx="488265" cy="25126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8265" cy="251261"/>
            </a:xfrm>
            <a:custGeom>
              <a:avLst/>
              <a:gdLst/>
              <a:ahLst/>
              <a:cxnLst/>
              <a:rect l="l" t="t" r="r" b="b"/>
              <a:pathLst>
                <a:path w="488265" h="251261">
                  <a:moveTo>
                    <a:pt x="62641" y="0"/>
                  </a:moveTo>
                  <a:lnTo>
                    <a:pt x="425624" y="0"/>
                  </a:lnTo>
                  <a:cubicBezTo>
                    <a:pt x="442237" y="0"/>
                    <a:pt x="458170" y="6600"/>
                    <a:pt x="469918" y="18347"/>
                  </a:cubicBezTo>
                  <a:cubicBezTo>
                    <a:pt x="481665" y="30095"/>
                    <a:pt x="488265" y="46028"/>
                    <a:pt x="488265" y="62641"/>
                  </a:cubicBezTo>
                  <a:lnTo>
                    <a:pt x="488265" y="188620"/>
                  </a:lnTo>
                  <a:cubicBezTo>
                    <a:pt x="488265" y="223216"/>
                    <a:pt x="460219" y="251261"/>
                    <a:pt x="425624" y="251261"/>
                  </a:cubicBezTo>
                  <a:lnTo>
                    <a:pt x="62641" y="251261"/>
                  </a:lnTo>
                  <a:cubicBezTo>
                    <a:pt x="46028" y="251261"/>
                    <a:pt x="30095" y="244661"/>
                    <a:pt x="18347" y="232914"/>
                  </a:cubicBezTo>
                  <a:cubicBezTo>
                    <a:pt x="6600" y="221167"/>
                    <a:pt x="0" y="205234"/>
                    <a:pt x="0" y="188620"/>
                  </a:cubicBezTo>
                  <a:lnTo>
                    <a:pt x="0" y="62641"/>
                  </a:lnTo>
                  <a:cubicBezTo>
                    <a:pt x="0" y="46028"/>
                    <a:pt x="6600" y="30095"/>
                    <a:pt x="18347" y="18347"/>
                  </a:cubicBezTo>
                  <a:cubicBezTo>
                    <a:pt x="30095" y="6600"/>
                    <a:pt x="46028" y="0"/>
                    <a:pt x="62641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88265" cy="289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웹 크롤링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1363</Words>
  <Application>Microsoft Office PowerPoint</Application>
  <PresentationFormat>사용자 지정</PresentationFormat>
  <Paragraphs>245</Paragraphs>
  <Slides>29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1" baseType="lpstr">
      <vt:lpstr>윤고딕 Semi-Bold</vt:lpstr>
      <vt:lpstr>TDTD한강고딕</vt:lpstr>
      <vt:lpstr>윤고딕 Bold</vt:lpstr>
      <vt:lpstr>윤고딕</vt:lpstr>
      <vt:lpstr>각진펜</vt:lpstr>
      <vt:lpstr>윤고딕 Light</vt:lpstr>
      <vt:lpstr>TDTD순고딕</vt:lpstr>
      <vt:lpstr>맑은 고딕</vt:lpstr>
      <vt:lpstr>각진펜 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파스텔 블루 심플한 팀 프로젝트 발표 프레젠테이션</dc:title>
  <dc:creator>user</dc:creator>
  <cp:lastModifiedBy>201-23</cp:lastModifiedBy>
  <cp:revision>43</cp:revision>
  <dcterms:created xsi:type="dcterms:W3CDTF">2006-08-16T00:00:00Z</dcterms:created>
  <dcterms:modified xsi:type="dcterms:W3CDTF">2025-01-27T03:52:28Z</dcterms:modified>
  <dc:identifier>DAGcbWH99_4</dc:identifier>
</cp:coreProperties>
</file>